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5" r:id="rId2"/>
    <p:sldId id="344" r:id="rId3"/>
    <p:sldId id="353" r:id="rId4"/>
    <p:sldId id="345" r:id="rId5"/>
    <p:sldId id="315" r:id="rId6"/>
    <p:sldId id="346" r:id="rId7"/>
    <p:sldId id="342" r:id="rId8"/>
    <p:sldId id="330" r:id="rId9"/>
    <p:sldId id="347" r:id="rId10"/>
    <p:sldId id="348" r:id="rId11"/>
    <p:sldId id="322" r:id="rId12"/>
    <p:sldId id="349" r:id="rId13"/>
    <p:sldId id="350" r:id="rId14"/>
    <p:sldId id="335" r:id="rId15"/>
    <p:sldId id="321" r:id="rId16"/>
    <p:sldId id="351" r:id="rId17"/>
    <p:sldId id="352" r:id="rId18"/>
    <p:sldId id="336" r:id="rId19"/>
    <p:sldId id="323" r:id="rId20"/>
    <p:sldId id="324" r:id="rId21"/>
    <p:sldId id="343" r:id="rId22"/>
    <p:sldId id="340" r:id="rId23"/>
    <p:sldId id="331" r:id="rId24"/>
  </p:sldIdLst>
  <p:sldSz cx="12188825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62D9C1-993B-4ED5-83D7-77A224709324}" v="111" dt="2024-08-13T00:58:40.4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95" autoAdjust="0"/>
    <p:restoredTop sz="75190" autoAdjust="0"/>
  </p:normalViewPr>
  <p:slideViewPr>
    <p:cSldViewPr showGuides="1">
      <p:cViewPr varScale="1">
        <p:scale>
          <a:sx n="42" d="100"/>
          <a:sy n="42" d="100"/>
        </p:scale>
        <p:origin x="1123" y="43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1" d="100"/>
          <a:sy n="71" d="100"/>
        </p:scale>
        <p:origin x="222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18231374924283E-2"/>
          <c:y val="4.6023930994544531E-3"/>
          <c:w val="0.88153105861767278"/>
          <c:h val="0.949373675906000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4F-400F-8572-D6468AC011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4F-400F-8572-D6468AC011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4F-400F-8572-D6468AC011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04F-400F-8572-D6468AC0110E}"/>
              </c:ext>
            </c:extLst>
          </c:dPt>
          <c:dLbls>
            <c:dLbl>
              <c:idx val="0"/>
              <c:layout>
                <c:manualLayout>
                  <c:x val="-0.22671772999528914"/>
                  <c:y val="0.1456265125384408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97" b="0" i="0" u="none" strike="noStrike" kern="120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 dirty="0">
                        <a:ln>
                          <a:noFill/>
                        </a:ln>
                        <a:solidFill>
                          <a:schemeClr val="l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Update your skills</a:t>
                    </a:r>
                    <a:endParaRPr lang="en-US" sz="2400" b="1" dirty="0">
                      <a:ln>
                        <a:noFill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endParaRPr>
                  </a:p>
                </c:rich>
              </c:tx>
              <c:spPr>
                <a:solidFill>
                  <a:schemeClr val="accent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97" b="0" i="0" u="none" strike="noStrike" kern="1200" baseline="0">
                      <a:ln>
                        <a:noFill/>
                      </a:ln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084368620589092"/>
                      <c:h val="0.255554551442301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04F-400F-8572-D6468AC0110E}"/>
                </c:ext>
              </c:extLst>
            </c:dLbl>
            <c:dLbl>
              <c:idx val="1"/>
              <c:layout>
                <c:manualLayout>
                  <c:x val="-0.55288352177131705"/>
                  <c:y val="-0.5772186433884629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noAutofit/>
                  </a:bodyPr>
                  <a:lstStyle/>
                  <a:p>
                    <a:pPr algn="r"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4A3CF4A-5E74-4E46-8AEE-0843854C56CE}" type="CATEGORYNAME">
                      <a:rPr lang="en-US" sz="2400" b="1" smtClean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pPr algn="r">
                        <a:defRPr/>
                      </a:pPr>
                      <a:t>[CATEGORY NAME]</a:t>
                    </a:fld>
                    <a:r>
                      <a:rPr lang="en-US" sz="2400" b="1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 better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790055409740445"/>
                      <c:h val="0.326556753496514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04F-400F-8572-D6468AC0110E}"/>
                </c:ext>
              </c:extLst>
            </c:dLbl>
            <c:dLbl>
              <c:idx val="2"/>
              <c:layout>
                <c:manualLayout>
                  <c:x val="0.17356046840298806"/>
                  <c:y val="-0.1056494737688961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noAutofit/>
                  </a:bodyPr>
                  <a:lstStyle/>
                  <a:p>
                    <a:pPr algn="r"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AB9580BF-F701-44C6-9B16-146C623B4026}" type="CATEGORYNAME">
                      <a:rPr lang="en-US" sz="2400" b="1" smtClean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pPr algn="r">
                        <a:defRPr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defRPr>
                      </a:pPr>
                      <a:t>[CATEGORY NAME]</a:t>
                    </a:fld>
                    <a:r>
                      <a:rPr lang="en-US" sz="2400" b="1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 when needed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119775893397941"/>
                      <c:h val="0.371390654750213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04F-400F-8572-D6468AC0110E}"/>
                </c:ext>
              </c:extLst>
            </c:dLbl>
            <c:dLbl>
              <c:idx val="3"/>
              <c:layout>
                <c:manualLayout>
                  <c:x val="0.5706803115956659"/>
                  <c:y val="0.5092457366256992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E508B0E7-BE06-4EC8-8EA8-F259D6E4DF6D}" type="CATEGORYNAME">
                      <a:rPr lang="en-US" sz="2400" b="1" smtClean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pPr algn="l">
                        <a:defRPr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094959283935658"/>
                      <c:h val="0.296704142951054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04F-400F-8572-D6468AC011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Learn more up-to-date skills</c:v>
                </c:pt>
                <c:pt idx="1">
                  <c:v>Support your director</c:v>
                </c:pt>
                <c:pt idx="2">
                  <c:v>Step up to fill in as director</c:v>
                </c:pt>
                <c:pt idx="3">
                  <c:v>Become a Certified Director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04F-400F-8572-D6468AC01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9/30/2024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9/30/2024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30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44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62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kern="1200" dirty="0">
              <a:solidFill>
                <a:srgbClr val="000000"/>
              </a:solidFill>
              <a:effectLst/>
              <a:latin typeface="Corbel" panose="020B0503020204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14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72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69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46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23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55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26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3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32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70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58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41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45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54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79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40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9/30/2024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9/30/2024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9/30/2024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9/30/2024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9/30/2024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9/30/2024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9/30/2024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9/30/2024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9/30/2024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9/30/2024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3212" y="685800"/>
            <a:ext cx="12039600" cy="47244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/>
              <a:t>The new </a:t>
            </a:r>
            <a:br>
              <a:rPr lang="en-US" sz="4000" dirty="0"/>
            </a:br>
            <a:r>
              <a:rPr lang="en-US" sz="6000" dirty="0"/>
              <a:t>Director Certification Program (DCP)</a:t>
            </a:r>
            <a:br>
              <a:rPr lang="en-US" sz="6000" dirty="0"/>
            </a:br>
            <a:r>
              <a:rPr lang="en-US" sz="4000" dirty="0"/>
              <a:t>on the 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6000" dirty="0"/>
              <a:t>Learning Management System (LMS)</a:t>
            </a:r>
            <a:br>
              <a:rPr lang="en-US" sz="60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</a:t>
            </a:r>
            <a:r>
              <a:rPr lang="en-US" sz="4900" i="1" dirty="0"/>
              <a:t>Director Education for Everyone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71055"/>
            <a:ext cx="9829800" cy="74814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Module 2 – Analytical 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2E350-6F25-8C64-0556-CE21009BB536}"/>
              </a:ext>
            </a:extLst>
          </p:cNvPr>
          <p:cNvSpPr txBox="1"/>
          <p:nvPr/>
        </p:nvSpPr>
        <p:spPr>
          <a:xfrm>
            <a:off x="684212" y="1524000"/>
            <a:ext cx="1112520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Trains the “ears in front” to hear and identify issues, and develop a plan to fix them. 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Examples of musical problems often heard in vocal groups, and ways to deal with them.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Focuses on what the director </a:t>
            </a:r>
            <a:r>
              <a:rPr lang="en-US" sz="32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hears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even </a:t>
            </a:r>
            <a:b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though issues may have to do with </a:t>
            </a:r>
            <a:b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physical/visible behavior 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8D9B91-B76B-6CE4-FB5B-9A4BA499C309}"/>
              </a:ext>
            </a:extLst>
          </p:cNvPr>
          <p:cNvGrpSpPr/>
          <p:nvPr/>
        </p:nvGrpSpPr>
        <p:grpSpPr>
          <a:xfrm>
            <a:off x="8495745" y="3886200"/>
            <a:ext cx="3008868" cy="2119745"/>
            <a:chOff x="7371714" y="3733731"/>
            <a:chExt cx="4228068" cy="2568596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B467F9CD-660A-1E28-666D-F83498047F20}"/>
                </a:ext>
              </a:extLst>
            </p:cNvPr>
            <p:cNvSpPr/>
            <p:nvPr/>
          </p:nvSpPr>
          <p:spPr>
            <a:xfrm rot="20693940">
              <a:off x="7371714" y="3733731"/>
              <a:ext cx="4228068" cy="2568596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34D6ECA-4814-6336-6107-47C86F103B32}"/>
                </a:ext>
              </a:extLst>
            </p:cNvPr>
            <p:cNvSpPr/>
            <p:nvPr/>
          </p:nvSpPr>
          <p:spPr>
            <a:xfrm rot="20309721">
              <a:off x="7823172" y="4373247"/>
              <a:ext cx="3084731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Train your ears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71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60" y="533400"/>
            <a:ext cx="9829800" cy="124783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Module 3 – Organizational Knowledge and Director Resources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2E350-6F25-8C64-0556-CE21009BB536}"/>
              </a:ext>
            </a:extLst>
          </p:cNvPr>
          <p:cNvSpPr txBox="1"/>
          <p:nvPr/>
        </p:nvSpPr>
        <p:spPr>
          <a:xfrm>
            <a:off x="702647" y="1929165"/>
            <a:ext cx="108204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Chapter / regional / international organization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International Board of Directors (IBOD) and HQ Staff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International Committees and Task Forces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Chorus Management Team and Board options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Ways to get more involved in Sweet Adelines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Additional resources for directors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Copyright information for directors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Brief history of barbershop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8D9B91-B76B-6CE4-FB5B-9A4BA499C309}"/>
              </a:ext>
            </a:extLst>
          </p:cNvPr>
          <p:cNvGrpSpPr/>
          <p:nvPr/>
        </p:nvGrpSpPr>
        <p:grpSpPr>
          <a:xfrm rot="2242925">
            <a:off x="8390114" y="3945266"/>
            <a:ext cx="3546024" cy="2486695"/>
            <a:chOff x="7699171" y="3813708"/>
            <a:chExt cx="4228068" cy="2568596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B467F9CD-660A-1E28-666D-F83498047F20}"/>
                </a:ext>
              </a:extLst>
            </p:cNvPr>
            <p:cNvSpPr/>
            <p:nvPr/>
          </p:nvSpPr>
          <p:spPr>
            <a:xfrm rot="20693940">
              <a:off x="7699171" y="3813708"/>
              <a:ext cx="4228068" cy="2568596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34D6ECA-4814-6336-6107-47C86F103B32}"/>
                </a:ext>
              </a:extLst>
            </p:cNvPr>
            <p:cNvSpPr/>
            <p:nvPr/>
          </p:nvSpPr>
          <p:spPr>
            <a:xfrm rot="20309721">
              <a:off x="8127449" y="4393356"/>
              <a:ext cx="3472278" cy="11126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Do you know how we work?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76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71055"/>
            <a:ext cx="9829800" cy="90054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Module 4 – Teaching and Coaching Skills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2E350-6F25-8C64-0556-CE21009BB536}"/>
              </a:ext>
            </a:extLst>
          </p:cNvPr>
          <p:cNvSpPr txBox="1"/>
          <p:nvPr/>
        </p:nvSpPr>
        <p:spPr>
          <a:xfrm>
            <a:off x="989012" y="1661694"/>
            <a:ext cx="10820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Teaching adult learners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Methods for teaching a new song and basic skills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Ways to develop musicianship as a song advances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Rehearsal tools to add variety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Introducing a visual plan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director as chorus coach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Considerations when hiring an </a:t>
            </a:r>
            <a:b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outside coach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8D9B91-B76B-6CE4-FB5B-9A4BA499C309}"/>
              </a:ext>
            </a:extLst>
          </p:cNvPr>
          <p:cNvGrpSpPr/>
          <p:nvPr/>
        </p:nvGrpSpPr>
        <p:grpSpPr>
          <a:xfrm>
            <a:off x="7593728" y="3843742"/>
            <a:ext cx="3886200" cy="2362200"/>
            <a:chOff x="7699171" y="3813708"/>
            <a:chExt cx="4228068" cy="2568596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B467F9CD-660A-1E28-666D-F83498047F20}"/>
                </a:ext>
              </a:extLst>
            </p:cNvPr>
            <p:cNvSpPr/>
            <p:nvPr/>
          </p:nvSpPr>
          <p:spPr>
            <a:xfrm rot="20693940">
              <a:off x="7699171" y="3813708"/>
              <a:ext cx="4228068" cy="2568596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34D6ECA-4814-6336-6107-47C86F103B32}"/>
                </a:ext>
              </a:extLst>
            </p:cNvPr>
            <p:cNvSpPr/>
            <p:nvPr/>
          </p:nvSpPr>
          <p:spPr>
            <a:xfrm rot="20309721">
              <a:off x="8262542" y="4168362"/>
              <a:ext cx="3084730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How to reach ‘</a:t>
              </a:r>
              <a:r>
                <a:rPr lang="en-US" sz="3200" b="1" cap="none" spc="50" dirty="0" err="1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em</a:t>
              </a:r>
              <a:r>
                <a:rPr lang="en-US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and teach ‘</a:t>
              </a:r>
              <a:r>
                <a:rPr lang="en-US" sz="3200" b="1" cap="none" spc="50" dirty="0" err="1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em</a:t>
              </a:r>
              <a:endParaRPr lang="en-US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44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71055"/>
            <a:ext cx="9829800" cy="82434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Module 5 – Management Skills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2E350-6F25-8C64-0556-CE21009BB536}"/>
              </a:ext>
            </a:extLst>
          </p:cNvPr>
          <p:cNvSpPr txBox="1"/>
          <p:nvPr/>
        </p:nvSpPr>
        <p:spPr>
          <a:xfrm>
            <a:off x="379412" y="1407378"/>
            <a:ext cx="108204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Leading vs. managing a chorus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The Director’s role in chorus management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Developing a music staff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Developing a Quality Assurance Program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Importance of the Director with guests</a:t>
            </a:r>
            <a:b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and new members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The cycle of directing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8D9B91-B76B-6CE4-FB5B-9A4BA499C309}"/>
              </a:ext>
            </a:extLst>
          </p:cNvPr>
          <p:cNvGrpSpPr/>
          <p:nvPr/>
        </p:nvGrpSpPr>
        <p:grpSpPr>
          <a:xfrm rot="2058532">
            <a:off x="7786354" y="3587565"/>
            <a:ext cx="4296557" cy="2835644"/>
            <a:chOff x="7835336" y="3599677"/>
            <a:chExt cx="4228068" cy="2568596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B467F9CD-660A-1E28-666D-F83498047F20}"/>
                </a:ext>
              </a:extLst>
            </p:cNvPr>
            <p:cNvSpPr/>
            <p:nvPr/>
          </p:nvSpPr>
          <p:spPr>
            <a:xfrm rot="20693940">
              <a:off x="7835336" y="3599677"/>
              <a:ext cx="4228068" cy="2568596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34D6ECA-4814-6336-6107-47C86F103B32}"/>
                </a:ext>
              </a:extLst>
            </p:cNvPr>
            <p:cNvSpPr/>
            <p:nvPr/>
          </p:nvSpPr>
          <p:spPr>
            <a:xfrm rot="20314563">
              <a:off x="8182869" y="3878124"/>
              <a:ext cx="3467506" cy="20621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Directors play a big role in successful chorus operations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46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304800"/>
            <a:ext cx="11353800" cy="74814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Module 6 – Judging Categories and Competition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F1F2E350-6F25-8C64-0556-CE21009BB536}"/>
              </a:ext>
            </a:extLst>
          </p:cNvPr>
          <p:cNvSpPr txBox="1"/>
          <p:nvPr/>
        </p:nvSpPr>
        <p:spPr>
          <a:xfrm>
            <a:off x="531811" y="1219200"/>
            <a:ext cx="1082040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Benefits of competition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Description of all types of competitions: Regional, International, Open Division, Harmony Classic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Brief description of what judges are looking for in each category (Sound, Music, Expression, </a:t>
            </a:r>
            <a:b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Visual Communication)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Selecting and analyzing music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Preparing for competition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Dealing with competition results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31FFE9A-AED0-8205-B836-5E17380ABBF7}"/>
              </a:ext>
            </a:extLst>
          </p:cNvPr>
          <p:cNvGrpSpPr/>
          <p:nvPr/>
        </p:nvGrpSpPr>
        <p:grpSpPr>
          <a:xfrm>
            <a:off x="7373828" y="3457857"/>
            <a:ext cx="4574528" cy="3218886"/>
            <a:chOff x="7373828" y="3457857"/>
            <a:chExt cx="4574528" cy="3218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3FCB639-D07B-E3AB-0895-470B9F780559}"/>
                </a:ext>
              </a:extLst>
            </p:cNvPr>
            <p:cNvGrpSpPr/>
            <p:nvPr/>
          </p:nvGrpSpPr>
          <p:grpSpPr>
            <a:xfrm rot="21319194">
              <a:off x="7373828" y="3457857"/>
              <a:ext cx="4574528" cy="3218886"/>
              <a:chOff x="7228688" y="2517748"/>
              <a:chExt cx="4238601" cy="3374845"/>
            </a:xfrm>
          </p:grpSpPr>
          <p:sp>
            <p:nvSpPr>
              <p:cNvPr id="5" name="Cloud 4">
                <a:extLst>
                  <a:ext uri="{FF2B5EF4-FFF2-40B4-BE49-F238E27FC236}">
                    <a16:creationId xmlns:a16="http://schemas.microsoft.com/office/drawing/2014/main" id="{5B7EE73A-1381-1421-7F96-310F8E34A588}"/>
                  </a:ext>
                </a:extLst>
              </p:cNvPr>
              <p:cNvSpPr/>
              <p:nvPr/>
            </p:nvSpPr>
            <p:spPr>
              <a:xfrm rot="1331185">
                <a:off x="7228688" y="2517748"/>
                <a:ext cx="4238601" cy="3374845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3EFAD92-B9CF-D1DF-13F9-1940E673CC53}"/>
                  </a:ext>
                </a:extLst>
              </p:cNvPr>
              <p:cNvSpPr/>
              <p:nvPr/>
            </p:nvSpPr>
            <p:spPr>
              <a:xfrm rot="758746">
                <a:off x="7570024" y="3935572"/>
                <a:ext cx="3677269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en-US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29ABE3-E250-7CEF-94DB-0372AA375527}"/>
                </a:ext>
              </a:extLst>
            </p:cNvPr>
            <p:cNvSpPr/>
            <p:nvPr/>
          </p:nvSpPr>
          <p:spPr>
            <a:xfrm rot="999474">
              <a:off x="7765313" y="3920345"/>
              <a:ext cx="3742345" cy="23083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How to handle the entire competition experience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146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585" y="193498"/>
            <a:ext cx="7472827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Module 7 – Vocal Production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7C71AF0-BDCB-2DEE-C8BE-913960CC2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834240"/>
              </p:ext>
            </p:extLst>
          </p:nvPr>
        </p:nvGraphicFramePr>
        <p:xfrm>
          <a:off x="650175" y="1219200"/>
          <a:ext cx="6786386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5805">
                  <a:extLst>
                    <a:ext uri="{9D8B030D-6E8A-4147-A177-3AD203B41FA5}">
                      <a16:colId xmlns:a16="http://schemas.microsoft.com/office/drawing/2014/main" val="3572618006"/>
                    </a:ext>
                  </a:extLst>
                </a:gridCol>
                <a:gridCol w="3520581">
                  <a:extLst>
                    <a:ext uri="{9D8B030D-6E8A-4147-A177-3AD203B41FA5}">
                      <a16:colId xmlns:a16="http://schemas.microsoft.com/office/drawing/2014/main" val="83715049"/>
                    </a:ext>
                  </a:extLst>
                </a:gridCol>
              </a:tblGrid>
              <a:tr h="304043">
                <a:tc>
                  <a:txBody>
                    <a:bodyPr/>
                    <a:lstStyle/>
                    <a:p>
                      <a:r>
                        <a:rPr lang="en-US" dirty="0"/>
                        <a:t>Article 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Primary Author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261080"/>
                  </a:ext>
                </a:extLst>
              </a:tr>
              <a:tr h="385074">
                <a:tc>
                  <a:txBody>
                    <a:bodyPr/>
                    <a:lstStyle/>
                    <a:p>
                      <a:r>
                        <a:rPr lang="en-US" sz="2200" b="1" dirty="0"/>
                        <a:t>Anatomy and Physiology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Caitlin Castelino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623596"/>
                  </a:ext>
                </a:extLst>
              </a:tr>
              <a:tr h="390423">
                <a:tc>
                  <a:txBody>
                    <a:bodyPr/>
                    <a:lstStyle/>
                    <a:p>
                      <a:r>
                        <a:rPr lang="en-US" sz="2200" b="1" dirty="0"/>
                        <a:t>Alignment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Mary Rhea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415910"/>
                  </a:ext>
                </a:extLst>
              </a:tr>
              <a:tr h="390423">
                <a:tc>
                  <a:txBody>
                    <a:bodyPr/>
                    <a:lstStyle/>
                    <a:p>
                      <a:r>
                        <a:rPr lang="en-US" sz="2200" b="1" dirty="0"/>
                        <a:t>Breathing for Singing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Lori Lyford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638258"/>
                  </a:ext>
                </a:extLst>
              </a:tr>
              <a:tr h="390423">
                <a:tc>
                  <a:txBody>
                    <a:bodyPr/>
                    <a:lstStyle/>
                    <a:p>
                      <a:r>
                        <a:rPr lang="en-US" sz="2200" b="1" dirty="0"/>
                        <a:t>Phonation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Sandy Marron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103181"/>
                  </a:ext>
                </a:extLst>
              </a:tr>
              <a:tr h="390423">
                <a:tc>
                  <a:txBody>
                    <a:bodyPr/>
                    <a:lstStyle/>
                    <a:p>
                      <a:r>
                        <a:rPr lang="en-US" sz="2200" b="1" dirty="0"/>
                        <a:t>Resonation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Dale Syverson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204316"/>
                  </a:ext>
                </a:extLst>
              </a:tr>
              <a:tr h="390423">
                <a:tc>
                  <a:txBody>
                    <a:bodyPr/>
                    <a:lstStyle/>
                    <a:p>
                      <a:r>
                        <a:rPr lang="en-US" sz="2200" b="1" dirty="0"/>
                        <a:t>Vowels and Diphthongs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Betty Clipman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793180"/>
                  </a:ext>
                </a:extLst>
              </a:tr>
              <a:tr h="390423">
                <a:tc>
                  <a:txBody>
                    <a:bodyPr/>
                    <a:lstStyle/>
                    <a:p>
                      <a:r>
                        <a:rPr lang="en-US" sz="2200" b="1" dirty="0"/>
                        <a:t>Consonants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Ryan Heller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033991"/>
                  </a:ext>
                </a:extLst>
              </a:tr>
              <a:tr h="390423">
                <a:tc>
                  <a:txBody>
                    <a:bodyPr/>
                    <a:lstStyle/>
                    <a:p>
                      <a:r>
                        <a:rPr lang="en-US" sz="2200" b="1" dirty="0"/>
                        <a:t>Vocal Registers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Kim Vaughn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116927"/>
                  </a:ext>
                </a:extLst>
              </a:tr>
              <a:tr h="390423">
                <a:tc>
                  <a:txBody>
                    <a:bodyPr/>
                    <a:lstStyle/>
                    <a:p>
                      <a:r>
                        <a:rPr lang="en-US" sz="2200" b="1" dirty="0"/>
                        <a:t>Dynamic Flexibility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Anne Downton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585257"/>
                  </a:ext>
                </a:extLst>
              </a:tr>
              <a:tr h="390423">
                <a:tc>
                  <a:txBody>
                    <a:bodyPr/>
                    <a:lstStyle/>
                    <a:p>
                      <a:r>
                        <a:rPr lang="en-US" sz="2200" b="1" dirty="0"/>
                        <a:t>Vocal Exercises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Peggy 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239788"/>
                  </a:ext>
                </a:extLst>
              </a:tr>
              <a:tr h="673880">
                <a:tc>
                  <a:txBody>
                    <a:bodyPr/>
                    <a:lstStyle/>
                    <a:p>
                      <a:r>
                        <a:rPr lang="en-US" sz="2200" b="1" dirty="0"/>
                        <a:t>Vocal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Britt-Helene </a:t>
                      </a:r>
                      <a:r>
                        <a:rPr lang="en-US" sz="2000" dirty="0" err="1"/>
                        <a:t>Bonnedahl</a:t>
                      </a:r>
                      <a:r>
                        <a:rPr lang="en-US" sz="2000" dirty="0"/>
                        <a:t> &amp; Vickie Maybury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044496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86D87C2B-B6DD-DCB9-006C-F2E6850DD7FC}"/>
              </a:ext>
            </a:extLst>
          </p:cNvPr>
          <p:cNvGrpSpPr/>
          <p:nvPr/>
        </p:nvGrpSpPr>
        <p:grpSpPr>
          <a:xfrm rot="20208098">
            <a:off x="7791084" y="1625151"/>
            <a:ext cx="4322625" cy="3374845"/>
            <a:chOff x="7723308" y="1880206"/>
            <a:chExt cx="4322625" cy="3374845"/>
          </a:xfrm>
        </p:grpSpPr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E995D737-BB54-0FBF-C899-C091BEA8F71E}"/>
                </a:ext>
              </a:extLst>
            </p:cNvPr>
            <p:cNvSpPr/>
            <p:nvPr/>
          </p:nvSpPr>
          <p:spPr>
            <a:xfrm rot="961913">
              <a:off x="7723308" y="1880206"/>
              <a:ext cx="4322625" cy="337484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5DBF051-4FCC-F385-CAD1-E0A50E334197}"/>
                </a:ext>
              </a:extLst>
            </p:cNvPr>
            <p:cNvSpPr/>
            <p:nvPr/>
          </p:nvSpPr>
          <p:spPr>
            <a:xfrm rot="9269">
              <a:off x="7989579" y="2623308"/>
              <a:ext cx="3677269" cy="20621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All members will benefit from reviewing this material!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671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304800"/>
            <a:ext cx="11353800" cy="74814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Module 8 – Communication Skills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F1F2E350-6F25-8C64-0556-CE21009BB536}"/>
              </a:ext>
            </a:extLst>
          </p:cNvPr>
          <p:cNvSpPr txBox="1"/>
          <p:nvPr/>
        </p:nvSpPr>
        <p:spPr>
          <a:xfrm>
            <a:off x="369985" y="1348312"/>
            <a:ext cx="10820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Verbal and non-verbal communication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cycle of communication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Best practices for all types of communication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Your style of communicating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Listening skills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Giving and receiving feedback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Communication and technology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112E59-74B4-CBD8-BF3A-3DD249F9CBCC}"/>
              </a:ext>
            </a:extLst>
          </p:cNvPr>
          <p:cNvGrpSpPr/>
          <p:nvPr/>
        </p:nvGrpSpPr>
        <p:grpSpPr>
          <a:xfrm>
            <a:off x="7167357" y="3110109"/>
            <a:ext cx="4722218" cy="3452451"/>
            <a:chOff x="7167357" y="3110109"/>
            <a:chExt cx="4722218" cy="345245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3FCB639-D07B-E3AB-0895-470B9F780559}"/>
                </a:ext>
              </a:extLst>
            </p:cNvPr>
            <p:cNvGrpSpPr/>
            <p:nvPr/>
          </p:nvGrpSpPr>
          <p:grpSpPr>
            <a:xfrm rot="524044">
              <a:off x="7167357" y="3110109"/>
              <a:ext cx="4722218" cy="3452451"/>
              <a:chOff x="7228688" y="2517748"/>
              <a:chExt cx="4238601" cy="3374845"/>
            </a:xfrm>
          </p:grpSpPr>
          <p:sp>
            <p:nvSpPr>
              <p:cNvPr id="5" name="Cloud 4">
                <a:extLst>
                  <a:ext uri="{FF2B5EF4-FFF2-40B4-BE49-F238E27FC236}">
                    <a16:creationId xmlns:a16="http://schemas.microsoft.com/office/drawing/2014/main" id="{5B7EE73A-1381-1421-7F96-310F8E34A588}"/>
                  </a:ext>
                </a:extLst>
              </p:cNvPr>
              <p:cNvSpPr/>
              <p:nvPr/>
            </p:nvSpPr>
            <p:spPr>
              <a:xfrm rot="1331185">
                <a:off x="7228688" y="2517748"/>
                <a:ext cx="4238601" cy="3374845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3EFAD92-B9CF-D1DF-13F9-1940E673CC53}"/>
                  </a:ext>
                </a:extLst>
              </p:cNvPr>
              <p:cNvSpPr/>
              <p:nvPr/>
            </p:nvSpPr>
            <p:spPr>
              <a:xfrm rot="758746">
                <a:off x="7570024" y="3935572"/>
                <a:ext cx="3677269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en-US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29ABE3-E250-7CEF-94DB-0372AA375527}"/>
                </a:ext>
              </a:extLst>
            </p:cNvPr>
            <p:cNvSpPr/>
            <p:nvPr/>
          </p:nvSpPr>
          <p:spPr>
            <a:xfrm rot="947892">
              <a:off x="7438309" y="3687175"/>
              <a:ext cx="4333723" cy="23083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Communicating is the most important part of the Director’s job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583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337235"/>
            <a:ext cx="11353800" cy="74814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Module 9 – Music Theory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F1F2E350-6F25-8C64-0556-CE21009BB536}"/>
              </a:ext>
            </a:extLst>
          </p:cNvPr>
          <p:cNvSpPr txBox="1"/>
          <p:nvPr/>
        </p:nvSpPr>
        <p:spPr>
          <a:xfrm>
            <a:off x="1117839" y="1295400"/>
            <a:ext cx="535946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Identifying notes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Note and rest time values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The staff and scales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Key signatures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Time signatures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Intervals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Rhythms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Chords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4E3F0C-052A-EEEB-1D40-69C72478910C}"/>
              </a:ext>
            </a:extLst>
          </p:cNvPr>
          <p:cNvGrpSpPr/>
          <p:nvPr/>
        </p:nvGrpSpPr>
        <p:grpSpPr>
          <a:xfrm>
            <a:off x="6710064" y="2465164"/>
            <a:ext cx="4548321" cy="3832671"/>
            <a:chOff x="6710064" y="2465164"/>
            <a:chExt cx="4548321" cy="38326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3FCB639-D07B-E3AB-0895-470B9F780559}"/>
                </a:ext>
              </a:extLst>
            </p:cNvPr>
            <p:cNvGrpSpPr/>
            <p:nvPr/>
          </p:nvGrpSpPr>
          <p:grpSpPr>
            <a:xfrm rot="21319194">
              <a:off x="6710064" y="2465164"/>
              <a:ext cx="4548321" cy="3832671"/>
              <a:chOff x="7228688" y="2517748"/>
              <a:chExt cx="4238601" cy="3374845"/>
            </a:xfrm>
          </p:grpSpPr>
          <p:sp>
            <p:nvSpPr>
              <p:cNvPr id="5" name="Cloud 4">
                <a:extLst>
                  <a:ext uri="{FF2B5EF4-FFF2-40B4-BE49-F238E27FC236}">
                    <a16:creationId xmlns:a16="http://schemas.microsoft.com/office/drawing/2014/main" id="{5B7EE73A-1381-1421-7F96-310F8E34A588}"/>
                  </a:ext>
                </a:extLst>
              </p:cNvPr>
              <p:cNvSpPr/>
              <p:nvPr/>
            </p:nvSpPr>
            <p:spPr>
              <a:xfrm rot="1331185">
                <a:off x="7228688" y="2517748"/>
                <a:ext cx="4238601" cy="3374845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3EFAD92-B9CF-D1DF-13F9-1940E673CC53}"/>
                  </a:ext>
                </a:extLst>
              </p:cNvPr>
              <p:cNvSpPr/>
              <p:nvPr/>
            </p:nvSpPr>
            <p:spPr>
              <a:xfrm rot="758746">
                <a:off x="7570024" y="3935572"/>
                <a:ext cx="3677269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en-US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29ABE3-E250-7CEF-94DB-0372AA375527}"/>
                </a:ext>
              </a:extLst>
            </p:cNvPr>
            <p:cNvSpPr/>
            <p:nvPr/>
          </p:nvSpPr>
          <p:spPr>
            <a:xfrm rot="534400">
              <a:off x="7321760" y="3227337"/>
              <a:ext cx="3677269" cy="23083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Get more comfortable with those dots on the page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484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586" y="304800"/>
            <a:ext cx="11153826" cy="74814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Module 10 – Rehearsal Planning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D53AB34-5CD1-5CEF-46A2-4E8EC06EFFDE}"/>
              </a:ext>
            </a:extLst>
          </p:cNvPr>
          <p:cNvSpPr txBox="1"/>
          <p:nvPr/>
        </p:nvSpPr>
        <p:spPr>
          <a:xfrm>
            <a:off x="655586" y="1447800"/>
            <a:ext cx="10820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How to bring singers the best night of the week, every week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Long-range goal-setting to week-to-week planning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importance of good warmups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Several options for riser placement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power of section rehearsals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Rehearsing online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What makes a rehearsal great?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3BF609-CD98-7ECA-2BFA-8CE2DB49879F}"/>
              </a:ext>
            </a:extLst>
          </p:cNvPr>
          <p:cNvGrpSpPr/>
          <p:nvPr/>
        </p:nvGrpSpPr>
        <p:grpSpPr>
          <a:xfrm>
            <a:off x="7422797" y="3478203"/>
            <a:ext cx="4228068" cy="2568596"/>
            <a:chOff x="7422797" y="3478203"/>
            <a:chExt cx="4228068" cy="2568596"/>
          </a:xfrm>
        </p:grpSpPr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324F273A-C572-F433-0B98-5340BDED3529}"/>
                </a:ext>
              </a:extLst>
            </p:cNvPr>
            <p:cNvSpPr/>
            <p:nvPr/>
          </p:nvSpPr>
          <p:spPr>
            <a:xfrm rot="20693940">
              <a:off x="7422797" y="3478203"/>
              <a:ext cx="4228068" cy="2568596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D16D83-128F-ED24-A2F4-0C471B933403}"/>
                </a:ext>
              </a:extLst>
            </p:cNvPr>
            <p:cNvSpPr/>
            <p:nvPr/>
          </p:nvSpPr>
          <p:spPr>
            <a:xfrm rot="20309721">
              <a:off x="8103545" y="3939761"/>
              <a:ext cx="3084730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The rehearsal is where it all starts…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175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586" y="304800"/>
            <a:ext cx="9829800" cy="74814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Module 11 – Performance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2E350-6F25-8C64-0556-CE21009BB536}"/>
              </a:ext>
            </a:extLst>
          </p:cNvPr>
          <p:cNvSpPr txBox="1"/>
          <p:nvPr/>
        </p:nvSpPr>
        <p:spPr>
          <a:xfrm>
            <a:off x="760412" y="1295400"/>
            <a:ext cx="9372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Presenting a successful performance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Foundations of performance skills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Planning performances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On performance day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Managing stage fright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Mental preparation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Using sound equipment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FCB639-D07B-E3AB-0895-470B9F780559}"/>
              </a:ext>
            </a:extLst>
          </p:cNvPr>
          <p:cNvGrpSpPr/>
          <p:nvPr/>
        </p:nvGrpSpPr>
        <p:grpSpPr>
          <a:xfrm>
            <a:off x="7228688" y="2517748"/>
            <a:ext cx="4238601" cy="3374845"/>
            <a:chOff x="7228688" y="2517748"/>
            <a:chExt cx="4238601" cy="3374845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5B7EE73A-1381-1421-7F96-310F8E34A588}"/>
                </a:ext>
              </a:extLst>
            </p:cNvPr>
            <p:cNvSpPr/>
            <p:nvPr/>
          </p:nvSpPr>
          <p:spPr>
            <a:xfrm rot="1331185">
              <a:off x="7228688" y="2517748"/>
              <a:ext cx="4238601" cy="337484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EFAD92-B9CF-D1DF-13F9-1940E673CC53}"/>
                </a:ext>
              </a:extLst>
            </p:cNvPr>
            <p:cNvSpPr/>
            <p:nvPr/>
          </p:nvSpPr>
          <p:spPr>
            <a:xfrm rot="758746">
              <a:off x="7570024" y="3196908"/>
              <a:ext cx="3677269" cy="20621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Prepare and plan for maximum impact in performance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76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150E8-9E31-B4FC-7B8E-0FBF8F03B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6" y="381000"/>
            <a:ext cx="10515596" cy="990600"/>
          </a:xfrm>
        </p:spPr>
        <p:txBody>
          <a:bodyPr/>
          <a:lstStyle/>
          <a:p>
            <a:r>
              <a:rPr lang="en-US" b="1" dirty="0"/>
              <a:t>What is the DCP (Director Certification Program)?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81B20-B137-ED4E-8713-BCFC3C9FA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812" y="1828800"/>
            <a:ext cx="9982200" cy="46482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Avenir LT W01_55 Roman1475520"/>
              </a:rPr>
              <a:t>A</a:t>
            </a:r>
            <a:r>
              <a:rPr lang="en-US" sz="3200" b="0" i="0" dirty="0">
                <a:solidFill>
                  <a:srgbClr val="FFFFFF"/>
                </a:solidFill>
                <a:effectLst/>
                <a:latin typeface="Avenir LT W01_55 Roman1475520"/>
              </a:rPr>
              <a:t>n educational, self-paced program, now ONLINE in a Learning Management System.</a:t>
            </a:r>
          </a:p>
          <a:p>
            <a:r>
              <a:rPr lang="en-US" sz="3200" b="0" i="0" dirty="0">
                <a:solidFill>
                  <a:srgbClr val="FFFFFF"/>
                </a:solidFill>
                <a:effectLst/>
                <a:latin typeface="Avenir LT W01_55 Roman1475520"/>
              </a:rPr>
              <a:t>An opportunity to validate the skills and knowledge required to direct a Sweet Adelines chorus, and earn advanced directing credentials.</a:t>
            </a:r>
          </a:p>
          <a:p>
            <a:r>
              <a:rPr lang="en-US" sz="3200" dirty="0">
                <a:solidFill>
                  <a:srgbClr val="FFFFFF"/>
                </a:solidFill>
                <a:latin typeface="Avenir LT W01_55 Roman1475520"/>
              </a:rPr>
              <a:t>A set of materials available to </a:t>
            </a:r>
            <a:r>
              <a:rPr lang="en-US" sz="3200" i="1" dirty="0">
                <a:solidFill>
                  <a:srgbClr val="FFFFFF"/>
                </a:solidFill>
                <a:latin typeface="Avenir LT W01_55 Roman1475520"/>
              </a:rPr>
              <a:t>all members </a:t>
            </a:r>
            <a:r>
              <a:rPr lang="en-US" sz="3200" dirty="0">
                <a:solidFill>
                  <a:srgbClr val="FFFFFF"/>
                </a:solidFill>
                <a:latin typeface="Avenir LT W01_55 Roman1475520"/>
              </a:rPr>
              <a:t>to increase their understanding of barbershop singing and of what it takes to direct a barbershop chorus.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224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9144001" cy="762000"/>
          </a:xfrm>
        </p:spPr>
        <p:txBody>
          <a:bodyPr>
            <a:normAutofit/>
          </a:bodyPr>
          <a:lstStyle/>
          <a:p>
            <a:r>
              <a:rPr lang="en-US" sz="4000" b="1" dirty="0"/>
              <a:t>Self-Test Quizzes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DC0F5-079C-645F-08C8-B5863E495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975" y="1295400"/>
            <a:ext cx="4880237" cy="1527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B6387D-58FB-7B86-466A-5196F7D12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602" y="2895600"/>
            <a:ext cx="4869315" cy="2003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B04BE7-CA04-251D-5CA9-AE089EA85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601" y="5001639"/>
            <a:ext cx="4869315" cy="15140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EC514F-E4BC-B3FB-44EA-DC3737BF1890}"/>
              </a:ext>
            </a:extLst>
          </p:cNvPr>
          <p:cNvSpPr txBox="1"/>
          <p:nvPr/>
        </p:nvSpPr>
        <p:spPr>
          <a:xfrm>
            <a:off x="6627812" y="1219200"/>
            <a:ext cx="5105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Three questions at the end of each article check your understanding of what you just read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 grading; self-assessment only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Immediate responses that either congratulate you on your understanding or send you back to a specific section for more review</a:t>
            </a:r>
          </a:p>
        </p:txBody>
      </p:sp>
    </p:spTree>
    <p:extLst>
      <p:ext uri="{BB962C8B-B14F-4D97-AF65-F5344CB8AC3E}">
        <p14:creationId xmlns:p14="http://schemas.microsoft.com/office/powerpoint/2010/main" val="120673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88" y="609600"/>
            <a:ext cx="11153826" cy="748146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Scoring and Testing is More Consistent</a:t>
            </a:r>
            <a:br>
              <a:rPr lang="en-US" sz="4000" b="1" dirty="0"/>
            </a:br>
            <a:r>
              <a:rPr lang="en-US" b="1" dirty="0"/>
              <a:t>(</a:t>
            </a:r>
            <a:r>
              <a:rPr lang="en-US" b="1" i="1" dirty="0"/>
              <a:t>for those taking DCP tests</a:t>
            </a:r>
            <a:r>
              <a:rPr lang="en-US" b="1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0AD639-36CB-9FE1-5792-98C367CB182A}"/>
              </a:ext>
            </a:extLst>
          </p:cNvPr>
          <p:cNvSpPr txBox="1"/>
          <p:nvPr/>
        </p:nvSpPr>
        <p:spPr>
          <a:xfrm>
            <a:off x="929181" y="1676400"/>
            <a:ext cx="107442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b="1" dirty="0"/>
              <a:t>All</a:t>
            </a:r>
            <a:r>
              <a:rPr lang="en-US" sz="3200" dirty="0"/>
              <a:t> modules have a written evaluation, which everyone enrolled in the DCP can take. Passing written evaluations with a minimum score of 60% on each module earns </a:t>
            </a:r>
            <a:r>
              <a:rPr lang="en-US" sz="3200" b="1" dirty="0"/>
              <a:t>Approved Director </a:t>
            </a:r>
            <a:r>
              <a:rPr lang="en-US" sz="3200" dirty="0"/>
              <a:t>status.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Five modules ALSO have a practical assessment, which only front-line/co-directors, assistant or associate directors may take. Passing written evaluations AND practical assessments with a minimum score of 60% on each module earns </a:t>
            </a:r>
            <a:r>
              <a:rPr lang="en-US" sz="3200" b="1" dirty="0"/>
              <a:t>Certified Director </a:t>
            </a:r>
            <a:r>
              <a:rPr lang="en-US" sz="3200" dirty="0"/>
              <a:t>status.</a:t>
            </a:r>
          </a:p>
        </p:txBody>
      </p:sp>
    </p:spTree>
    <p:extLst>
      <p:ext uri="{BB962C8B-B14F-4D97-AF65-F5344CB8AC3E}">
        <p14:creationId xmlns:p14="http://schemas.microsoft.com/office/powerpoint/2010/main" val="412947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586" y="304800"/>
            <a:ext cx="11153826" cy="748146"/>
          </a:xfrm>
        </p:spPr>
        <p:txBody>
          <a:bodyPr>
            <a:normAutofit/>
          </a:bodyPr>
          <a:lstStyle/>
          <a:p>
            <a:r>
              <a:rPr lang="en-US" sz="4000" b="1" dirty="0"/>
              <a:t>Suggestions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E84F0A-40E9-D61B-C4F1-2B99A54FB756}"/>
              </a:ext>
            </a:extLst>
          </p:cNvPr>
          <p:cNvSpPr txBox="1"/>
          <p:nvPr/>
        </p:nvSpPr>
        <p:spPr>
          <a:xfrm>
            <a:off x="769886" y="1371600"/>
            <a:ext cx="1092522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Even if you’ve completed the DCP, consider investing in updated modules to stay current.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If you’re a Director, encourage your music team to review updated modules. Study them for training and development.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Encourage anyone to enroll who is curious about any aspect of what a director does. It’s great education!</a:t>
            </a:r>
          </a:p>
        </p:txBody>
      </p:sp>
    </p:spTree>
    <p:extLst>
      <p:ext uri="{BB962C8B-B14F-4D97-AF65-F5344CB8AC3E}">
        <p14:creationId xmlns:p14="http://schemas.microsoft.com/office/powerpoint/2010/main" val="349621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273308"/>
            <a:ext cx="9144001" cy="762000"/>
          </a:xfrm>
        </p:spPr>
        <p:txBody>
          <a:bodyPr>
            <a:normAutofit/>
          </a:bodyPr>
          <a:lstStyle/>
          <a:p>
            <a:r>
              <a:rPr lang="en-US" sz="4000" b="1" dirty="0"/>
              <a:t>Spread the Word!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2E350-6F25-8C64-0556-CE21009BB536}"/>
              </a:ext>
            </a:extLst>
          </p:cNvPr>
          <p:cNvSpPr txBox="1"/>
          <p:nvPr/>
        </p:nvSpPr>
        <p:spPr>
          <a:xfrm>
            <a:off x="836612" y="1371600"/>
            <a:ext cx="10972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dirty="0"/>
              <a:t>The EDC knows the value of educating directors and musical leaders, and has invested in: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A standing committee to keep the DCP current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An online Learning Management System to make the learning easier, more accessible, and more fun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sz="3200" b="1" i="1" dirty="0"/>
              <a:t>Share the exciting news!</a:t>
            </a:r>
          </a:p>
        </p:txBody>
      </p:sp>
    </p:spTree>
    <p:extLst>
      <p:ext uri="{BB962C8B-B14F-4D97-AF65-F5344CB8AC3E}">
        <p14:creationId xmlns:p14="http://schemas.microsoft.com/office/powerpoint/2010/main" val="271022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150E8-9E31-B4FC-7B8E-0FBF8F03B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6" y="381000"/>
            <a:ext cx="10820396" cy="990600"/>
          </a:xfrm>
        </p:spPr>
        <p:txBody>
          <a:bodyPr>
            <a:normAutofit/>
          </a:bodyPr>
          <a:lstStyle/>
          <a:p>
            <a:r>
              <a:rPr lang="en-US" b="1" dirty="0"/>
              <a:t>What is the LMS (Learning Management System)?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81B20-B137-ED4E-8713-BCFC3C9FA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612" y="1600200"/>
            <a:ext cx="10058400" cy="46482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Avenir LT W01_55 Roman1475520"/>
              </a:rPr>
              <a:t>An online, easy, self-paced way to study</a:t>
            </a:r>
            <a:r>
              <a:rPr lang="en-US" sz="3200" b="0" i="0" dirty="0">
                <a:solidFill>
                  <a:srgbClr val="FFFFFF"/>
                </a:solidFill>
                <a:effectLst/>
                <a:latin typeface="Avenir LT W01_55 Roman1475520"/>
              </a:rPr>
              <a:t>. Start and stop at YOUR convenience. Eliminates time zone issues!</a:t>
            </a:r>
          </a:p>
          <a:p>
            <a:r>
              <a:rPr lang="en-US" sz="3200" b="0" i="0" dirty="0">
                <a:solidFill>
                  <a:srgbClr val="FFFFFF"/>
                </a:solidFill>
                <a:effectLst/>
                <a:latin typeface="Avenir LT W01_55 Roman1475520"/>
              </a:rPr>
              <a:t>No bulky manuals! Everything is accessed on-line.</a:t>
            </a:r>
          </a:p>
          <a:p>
            <a:r>
              <a:rPr lang="en-US" sz="3200" b="0" i="0" dirty="0">
                <a:solidFill>
                  <a:srgbClr val="FFFFFF"/>
                </a:solidFill>
                <a:effectLst/>
                <a:latin typeface="Avenir LT W01_55 Roman1475520"/>
              </a:rPr>
              <a:t>A graphical </a:t>
            </a:r>
            <a:r>
              <a:rPr lang="en-US" sz="3200" dirty="0">
                <a:solidFill>
                  <a:srgbClr val="FFFFFF"/>
                </a:solidFill>
                <a:latin typeface="Avenir LT W01_55 Roman1475520"/>
              </a:rPr>
              <a:t>user interface with different ways of presenting information (flash cards, embedded videos, photos from quartet and chorus contests, and graphics from both online and textbook resources).</a:t>
            </a:r>
          </a:p>
          <a:p>
            <a:r>
              <a:rPr lang="en-US" sz="3200" dirty="0">
                <a:solidFill>
                  <a:srgbClr val="FFFFFF"/>
                </a:solidFill>
                <a:latin typeface="Avenir LT W01_55 Roman1475520"/>
              </a:rPr>
              <a:t>Includes short self-tests at the end of every topic to help cement your learning.</a:t>
            </a:r>
          </a:p>
        </p:txBody>
      </p:sp>
    </p:spTree>
    <p:extLst>
      <p:ext uri="{BB962C8B-B14F-4D97-AF65-F5344CB8AC3E}">
        <p14:creationId xmlns:p14="http://schemas.microsoft.com/office/powerpoint/2010/main" val="16653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356D9-7811-E8B9-07DD-40391B02B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3" y="381000"/>
            <a:ext cx="9448802" cy="685800"/>
          </a:xfrm>
        </p:spPr>
        <p:txBody>
          <a:bodyPr/>
          <a:lstStyle/>
          <a:p>
            <a:r>
              <a:rPr lang="en-US" b="1" dirty="0"/>
              <a:t>What’s in it for Front-Line Directors?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E196F-99A4-8FCF-3DEB-205893BC5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212" y="1219200"/>
            <a:ext cx="10515600" cy="51054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2800" b="0" i="0" dirty="0">
                <a:effectLst/>
                <a:latin typeface="Arial" panose="020B0604020202020204" pitchFamily="34" charset="0"/>
              </a:rPr>
              <a:t>Tests assessing competency in any of the module areas can be taken at any time. The LMS eliminates time zone issues and makes proctoring easy over Zoom.</a:t>
            </a:r>
          </a:p>
          <a:p>
            <a:r>
              <a:rPr lang="en-US" sz="2800" b="0" i="0" dirty="0">
                <a:effectLst/>
                <a:latin typeface="Arial" panose="020B0604020202020204" pitchFamily="34" charset="0"/>
              </a:rPr>
              <a:t>Successful completion of the module tests earns the participant a certification, if they are a front-line director.</a:t>
            </a:r>
          </a:p>
          <a:p>
            <a:r>
              <a:rPr lang="en-US" sz="2800" b="0" i="0" dirty="0">
                <a:effectLst/>
                <a:latin typeface="Arial" panose="020B0604020202020204" pitchFamily="34" charset="0"/>
              </a:rPr>
              <a:t>With a certificate and at least one year of front-line directing experience, a director is eligible to earn greater recognition based on chorus achievement at competition.</a:t>
            </a:r>
          </a:p>
          <a:p>
            <a:pPr lvl="1"/>
            <a:r>
              <a:rPr lang="en-US" sz="2400" dirty="0">
                <a:latin typeface="Arial" panose="020B0604020202020204" pitchFamily="34" charset="0"/>
              </a:rPr>
              <a:t>Harmony 500 Director</a:t>
            </a:r>
          </a:p>
          <a:p>
            <a:pPr lvl="1"/>
            <a:r>
              <a:rPr lang="en-US" sz="2400" b="0" i="0" dirty="0">
                <a:effectLst/>
                <a:latin typeface="Arial" panose="020B0604020202020204" pitchFamily="34" charset="0"/>
              </a:rPr>
              <a:t>Master Director</a:t>
            </a:r>
          </a:p>
          <a:p>
            <a:pPr lvl="1"/>
            <a:r>
              <a:rPr lang="en-US" sz="2400" dirty="0">
                <a:latin typeface="Arial" panose="020B0604020202020204" pitchFamily="34" charset="0"/>
              </a:rPr>
              <a:t>Master 700 Director</a:t>
            </a:r>
            <a:endParaRPr lang="en-US" sz="2400" b="0" i="0" dirty="0">
              <a:effectLst/>
              <a:latin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highlight>
                <a:srgbClr val="F0F6FB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04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04800"/>
            <a:ext cx="9677400" cy="762000"/>
          </a:xfrm>
        </p:spPr>
        <p:txBody>
          <a:bodyPr>
            <a:normAutofit/>
          </a:bodyPr>
          <a:lstStyle/>
          <a:p>
            <a:r>
              <a:rPr lang="en-US" sz="4000" b="1" dirty="0"/>
              <a:t>What’s in it for Musical Leaders?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AF93632-0B81-229D-27AF-B497C0BF23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6267953"/>
              </p:ext>
            </p:extLst>
          </p:nvPr>
        </p:nvGraphicFramePr>
        <p:xfrm>
          <a:off x="183280" y="1219200"/>
          <a:ext cx="5943600" cy="5518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29C3DB3-ABDB-7790-B2D8-E31843351E33}"/>
              </a:ext>
            </a:extLst>
          </p:cNvPr>
          <p:cNvSpPr txBox="1"/>
          <p:nvPr/>
        </p:nvSpPr>
        <p:spPr>
          <a:xfrm>
            <a:off x="6094412" y="1280279"/>
            <a:ext cx="5715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</a:rPr>
              <a:t>Assistant Directors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Improve conducting skills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Improve teaching and coaching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Learn more about doing PVIs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Improve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Improve analytical listening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Learn to read music better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Learn how to make rehearsals and performances more productive and enjoyable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AF2A9C-A3B5-8CD0-1B94-1423E1FE4105}"/>
              </a:ext>
            </a:extLst>
          </p:cNvPr>
          <p:cNvSpPr txBox="1"/>
          <p:nvPr/>
        </p:nvSpPr>
        <p:spPr>
          <a:xfrm>
            <a:off x="6090174" y="4419600"/>
            <a:ext cx="5915371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</a:rPr>
              <a:t>Section Leaders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Get better at starting and stopping your section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Learn more about doing PVIs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Improve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Improve analytical listening skills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Learn to read music better</a:t>
            </a:r>
          </a:p>
        </p:txBody>
      </p:sp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356D9-7811-E8B9-07DD-40391B02B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2" y="304800"/>
            <a:ext cx="9448802" cy="914400"/>
          </a:xfrm>
        </p:spPr>
        <p:txBody>
          <a:bodyPr/>
          <a:lstStyle/>
          <a:p>
            <a:r>
              <a:rPr lang="en-US" b="1" dirty="0"/>
              <a:t>What’s in it for “Regular Chorus Members”?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E196F-99A4-8FCF-3DEB-205893BC5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184" y="1752600"/>
            <a:ext cx="9911228" cy="44196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2800" b="0" i="0" dirty="0">
                <a:effectLst/>
                <a:latin typeface="Arial" panose="020B0604020202020204" pitchFamily="34" charset="0"/>
              </a:rPr>
              <a:t>Review any of the modules, in any order you choose, at any time, for a low per-module price</a:t>
            </a:r>
          </a:p>
          <a:p>
            <a:r>
              <a:rPr lang="en-US" sz="2800" dirty="0">
                <a:latin typeface="Arial" panose="020B0604020202020204" pitchFamily="34" charset="0"/>
              </a:rPr>
              <a:t>No requirement to be enrolled in the DCP for certification</a:t>
            </a:r>
          </a:p>
          <a:p>
            <a:r>
              <a:rPr lang="en-US" sz="2800" dirty="0">
                <a:latin typeface="Arial" panose="020B0604020202020204" pitchFamily="34" charset="0"/>
              </a:rPr>
              <a:t>No testing required, just read and learn</a:t>
            </a:r>
          </a:p>
          <a:p>
            <a:r>
              <a:rPr lang="en-US" sz="2800" b="0" i="0" dirty="0">
                <a:effectLst/>
                <a:latin typeface="Arial" panose="020B0604020202020204" pitchFamily="34" charset="0"/>
              </a:rPr>
              <a:t>Appreciate what your director knows and does</a:t>
            </a:r>
          </a:p>
          <a:p>
            <a:r>
              <a:rPr lang="en-US" sz="2800" dirty="0">
                <a:latin typeface="Arial" panose="020B0604020202020204" pitchFamily="34" charset="0"/>
              </a:rPr>
              <a:t>Find new ways to support and assist your director, assistant director, or section leader</a:t>
            </a:r>
            <a:endParaRPr lang="en-US" sz="2800" b="0" i="0" dirty="0">
              <a:effectLst/>
              <a:latin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highlight>
                <a:srgbClr val="F0F6FB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32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8F4B4D-5EB3-DEE2-DC12-46A46DD3D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412" y="152400"/>
            <a:ext cx="7162802" cy="685800"/>
          </a:xfrm>
        </p:spPr>
        <p:txBody>
          <a:bodyPr/>
          <a:lstStyle/>
          <a:p>
            <a:r>
              <a:rPr lang="en-US" b="1" dirty="0"/>
              <a:t>What are the Modules?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6D3042-4F24-78AB-63AD-389E5DB72E34}"/>
              </a:ext>
            </a:extLst>
          </p:cNvPr>
          <p:cNvSpPr txBox="1"/>
          <p:nvPr/>
        </p:nvSpPr>
        <p:spPr>
          <a:xfrm>
            <a:off x="620600" y="1066800"/>
            <a:ext cx="525780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1: Conducting Skills</a:t>
            </a:r>
          </a:p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2: Analytical Listening</a:t>
            </a:r>
          </a:p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3</a:t>
            </a:r>
            <a:r>
              <a:rPr lang="en-US" sz="3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: </a:t>
            </a:r>
            <a:r>
              <a:rPr lang="en-US" sz="3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Organizational Knowledge and Director Resources</a:t>
            </a:r>
          </a:p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4: Teaching and Coaching Skills</a:t>
            </a:r>
          </a:p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5: Management Skills</a:t>
            </a:r>
          </a:p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6: Judging Categories and Competition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B93FE1-7287-4D8D-6189-61705616358E}"/>
              </a:ext>
            </a:extLst>
          </p:cNvPr>
          <p:cNvSpPr txBox="1"/>
          <p:nvPr/>
        </p:nvSpPr>
        <p:spPr>
          <a:xfrm>
            <a:off x="6310426" y="990600"/>
            <a:ext cx="565138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7:</a:t>
            </a:r>
            <a:r>
              <a:rPr lang="en-US" sz="3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Vocal Production</a:t>
            </a:r>
          </a:p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8: Communication Skills</a:t>
            </a:r>
          </a:p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9: Music Theory</a:t>
            </a:r>
          </a:p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10: Rehearsal Planning</a:t>
            </a:r>
          </a:p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11: Performance</a:t>
            </a:r>
          </a:p>
          <a:p>
            <a:pPr>
              <a:spcBef>
                <a:spcPts val="1200"/>
              </a:spcBef>
            </a:pPr>
            <a:endParaRPr lang="en-US" sz="12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Introduction to the DCP </a:t>
            </a:r>
            <a:r>
              <a:rPr lang="en-US" sz="3000" dirty="0"/>
              <a:t>(</a:t>
            </a:r>
            <a:r>
              <a:rPr lang="en-US" sz="3000" i="1" dirty="0"/>
              <a:t>free for everyone)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DCP Admin Guide</a:t>
            </a:r>
            <a:r>
              <a:rPr lang="en-US" sz="3000" dirty="0"/>
              <a:t> (</a:t>
            </a:r>
            <a:r>
              <a:rPr lang="en-US" sz="3000" i="1" dirty="0"/>
              <a:t>for Regional DCP Coordinators)</a:t>
            </a:r>
          </a:p>
        </p:txBody>
      </p:sp>
    </p:spTree>
    <p:extLst>
      <p:ext uri="{BB962C8B-B14F-4D97-AF65-F5344CB8AC3E}">
        <p14:creationId xmlns:p14="http://schemas.microsoft.com/office/powerpoint/2010/main" val="22672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71055"/>
            <a:ext cx="9829800" cy="748146"/>
          </a:xfrm>
        </p:spPr>
        <p:txBody>
          <a:bodyPr>
            <a:normAutofit/>
          </a:bodyPr>
          <a:lstStyle/>
          <a:p>
            <a:r>
              <a:rPr lang="en-US" sz="4000" b="1" dirty="0"/>
              <a:t>Introduction to the DCP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2E350-6F25-8C64-0556-CE21009BB536}"/>
              </a:ext>
            </a:extLst>
          </p:cNvPr>
          <p:cNvSpPr txBox="1"/>
          <p:nvPr/>
        </p:nvSpPr>
        <p:spPr>
          <a:xfrm>
            <a:off x="684212" y="1447800"/>
            <a:ext cx="10820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Introduction is “Module Zero” to make sure everyone understands the basics and the latest changes. </a:t>
            </a:r>
            <a:r>
              <a:rPr lang="en-US" sz="2800" b="1" dirty="0">
                <a:solidFill>
                  <a:schemeClr val="accent1"/>
                </a:solidFill>
              </a:rPr>
              <a:t>It’s free on the International website!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Elements of the DCP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How to enroll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Steps for advancement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Navigating the DCP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Taking tests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Certifications and awards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C67597-C238-FEC8-B9B5-456E2CAAC70C}"/>
              </a:ext>
            </a:extLst>
          </p:cNvPr>
          <p:cNvGrpSpPr/>
          <p:nvPr/>
        </p:nvGrpSpPr>
        <p:grpSpPr>
          <a:xfrm>
            <a:off x="7150543" y="2977324"/>
            <a:ext cx="4529577" cy="3319759"/>
            <a:chOff x="6781910" y="2982975"/>
            <a:chExt cx="4986777" cy="3006935"/>
          </a:xfrm>
        </p:grpSpPr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DE92FF53-2814-FC81-09F1-674CBF150271}"/>
                </a:ext>
              </a:extLst>
            </p:cNvPr>
            <p:cNvSpPr/>
            <p:nvPr/>
          </p:nvSpPr>
          <p:spPr>
            <a:xfrm rot="961913">
              <a:off x="6781910" y="2982975"/>
              <a:ext cx="4986777" cy="300693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56F399F-86E3-6AFF-69F3-A5CCC48F8565}"/>
                </a:ext>
              </a:extLst>
            </p:cNvPr>
            <p:cNvSpPr/>
            <p:nvPr/>
          </p:nvSpPr>
          <p:spPr>
            <a:xfrm rot="754914">
              <a:off x="7541705" y="3568172"/>
              <a:ext cx="3677269" cy="16200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Inform and inspire others to join the DCP!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466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71055"/>
            <a:ext cx="9829800" cy="67194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Module 1 – Conducting Skills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2E350-6F25-8C64-0556-CE21009BB536}"/>
              </a:ext>
            </a:extLst>
          </p:cNvPr>
          <p:cNvSpPr txBox="1"/>
          <p:nvPr/>
        </p:nvSpPr>
        <p:spPr>
          <a:xfrm>
            <a:off x="602556" y="1477909"/>
            <a:ext cx="1082040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Considerations for beginning directors 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Basic elements of conducting, including hand posture, basic beat patterns, preparatory (breath) beat, and the ictus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Uptune</a:t>
            </a: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vs. ballad conducting skills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Rehearsal vs. performance conducting skills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Dealing with common issues encountered </a:t>
            </a:r>
            <a:b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in rehearsal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Many examples of directors using </a:t>
            </a:r>
            <a:b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different conducting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8D9B91-B76B-6CE4-FB5B-9A4BA499C309}"/>
              </a:ext>
            </a:extLst>
          </p:cNvPr>
          <p:cNvGrpSpPr/>
          <p:nvPr/>
        </p:nvGrpSpPr>
        <p:grpSpPr>
          <a:xfrm>
            <a:off x="8304212" y="3898451"/>
            <a:ext cx="3354959" cy="2488494"/>
            <a:chOff x="8155290" y="3742212"/>
            <a:chExt cx="3354959" cy="2488494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B467F9CD-660A-1E28-666D-F83498047F20}"/>
                </a:ext>
              </a:extLst>
            </p:cNvPr>
            <p:cNvSpPr/>
            <p:nvPr/>
          </p:nvSpPr>
          <p:spPr>
            <a:xfrm rot="20693940">
              <a:off x="8155290" y="3742212"/>
              <a:ext cx="3354959" cy="2488494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34D6ECA-4814-6336-6107-47C86F103B32}"/>
                </a:ext>
              </a:extLst>
            </p:cNvPr>
            <p:cNvSpPr/>
            <p:nvPr/>
          </p:nvSpPr>
          <p:spPr>
            <a:xfrm rot="20071795">
              <a:off x="8262542" y="4414583"/>
              <a:ext cx="3084730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“Arm-waving”</a:t>
              </a:r>
            </a:p>
            <a:p>
              <a:pPr algn="ctr"/>
              <a:r>
                <a:rPr lang="en-US" sz="32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for everyone</a:t>
              </a:r>
              <a:endParaRPr lang="en-US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132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2769</TotalTime>
  <Words>1412</Words>
  <Application>Microsoft Office PowerPoint</Application>
  <PresentationFormat>Custom</PresentationFormat>
  <Paragraphs>221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Avenir LT W01_55 Roman1475520</vt:lpstr>
      <vt:lpstr>Corbel</vt:lpstr>
      <vt:lpstr>Digital Blue Tunnel 16x9</vt:lpstr>
      <vt:lpstr>The new  Director Certification Program (DCP) on the  Learning Management System (LMS)            Director Education for Everyone</vt:lpstr>
      <vt:lpstr>What is the DCP (Director Certification Program)?</vt:lpstr>
      <vt:lpstr>What is the LMS (Learning Management System)?</vt:lpstr>
      <vt:lpstr>What’s in it for Front-Line Directors?</vt:lpstr>
      <vt:lpstr>What’s in it for Musical Leaders?</vt:lpstr>
      <vt:lpstr>What’s in it for “Regular Chorus Members”?</vt:lpstr>
      <vt:lpstr>What are the Modules?</vt:lpstr>
      <vt:lpstr>Introduction to the DCP</vt:lpstr>
      <vt:lpstr>Module 1 – Conducting Skills</vt:lpstr>
      <vt:lpstr>Module 2 – Analytical Listening</vt:lpstr>
      <vt:lpstr>Module 3 – Organizational Knowledge and Director Resources</vt:lpstr>
      <vt:lpstr>Module 4 – Teaching and Coaching Skills</vt:lpstr>
      <vt:lpstr>Module 5 – Management Skills</vt:lpstr>
      <vt:lpstr>Module 6 – Judging Categories and Competition</vt:lpstr>
      <vt:lpstr>Module 7 – Vocal Production</vt:lpstr>
      <vt:lpstr>Module 8 – Communication Skills</vt:lpstr>
      <vt:lpstr>Module 9 – Music Theory</vt:lpstr>
      <vt:lpstr>Module 10 – Rehearsal Planning</vt:lpstr>
      <vt:lpstr>Module 11 – Performance</vt:lpstr>
      <vt:lpstr>Self-Test Quizzes</vt:lpstr>
      <vt:lpstr>Scoring and Testing is More Consistent (for those taking DCP tests)</vt:lpstr>
      <vt:lpstr>Suggestions</vt:lpstr>
      <vt:lpstr>Spread the Word!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Director Certification Program  Training for the Whole Musical Leader</dc:title>
  <dc:creator>Julie Starr</dc:creator>
  <cp:lastModifiedBy>Lauren Stark</cp:lastModifiedBy>
  <cp:revision>23</cp:revision>
  <dcterms:created xsi:type="dcterms:W3CDTF">2022-06-01T19:04:20Z</dcterms:created>
  <dcterms:modified xsi:type="dcterms:W3CDTF">2024-09-30T21:22:01Z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