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80" r:id="rId2"/>
    <p:sldId id="281" r:id="rId3"/>
    <p:sldId id="285" r:id="rId4"/>
    <p:sldId id="282" r:id="rId5"/>
    <p:sldId id="286" r:id="rId6"/>
    <p:sldId id="284" r:id="rId7"/>
    <p:sldId id="300" r:id="rId8"/>
    <p:sldId id="298" r:id="rId9"/>
    <p:sldId id="297" r:id="rId10"/>
    <p:sldId id="302" r:id="rId11"/>
    <p:sldId id="275" r:id="rId12"/>
    <p:sldId id="299" r:id="rId13"/>
    <p:sldId id="295" r:id="rId14"/>
    <p:sldId id="303" r:id="rId15"/>
    <p:sldId id="283" r:id="rId16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00"/>
    <a:srgbClr val="009900"/>
    <a:srgbClr val="286AA6"/>
    <a:srgbClr val="ECECE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6"/>
    <p:restoredTop sz="94656"/>
  </p:normalViewPr>
  <p:slideViewPr>
    <p:cSldViewPr snapToGrid="0" snapToObjects="1">
      <p:cViewPr varScale="1">
        <p:scale>
          <a:sx n="78" d="100"/>
          <a:sy n="78" d="100"/>
        </p:scale>
        <p:origin x="778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493C74-A3EE-1F40-AD30-DB60F9DCA3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C8EA3A4-BB94-8F49-84CD-A7E8F2F5274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7253DD-F0BE-BE42-8E52-BF69A5DD37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E6F4F2-46F1-4543-9105-5565E128A08E}" type="datetimeFigureOut">
              <a:rPr lang="en-US" smtClean="0"/>
              <a:t>9/9/2020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44E5F0-A917-6D45-8C40-5FF682C0B0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6CC881-12E6-CC49-8E7A-8AEE337C81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F9467-BC29-8640-83E0-1A47E3E73C5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72870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AFA8FC-61A3-EE4A-BE06-26B2B02BA3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7DBC380-688E-064C-8BBA-BB29327B1B5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695015-D962-F545-AA74-9AD87944C6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E6F4F2-46F1-4543-9105-5565E128A08E}" type="datetimeFigureOut">
              <a:rPr lang="en-US" smtClean="0"/>
              <a:t>9/9/2020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0586B0-A6F5-3C4D-BE15-2247387DF3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B10247-EDF4-4042-AD26-A3DA260B7F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F9467-BC29-8640-83E0-1A47E3E73C5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69797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AE92845-FC10-5543-85E6-22E56E0E0B9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9FDCA28-3DF0-D14A-96AB-E401C7EE7F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854B82-CFBE-584D-BEC5-5CFCEF9EA0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E6F4F2-46F1-4543-9105-5565E128A08E}" type="datetimeFigureOut">
              <a:rPr lang="en-US" smtClean="0"/>
              <a:t>9/9/2020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ACF671-82B3-7844-B0A4-43385E7AC7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98F21C-9B9C-1E43-9C62-F547119BC8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F9467-BC29-8640-83E0-1A47E3E73C5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52956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2FCD44-01D1-2D4C-84E5-52308CA94C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6B037F-C6C4-044C-9CE9-AE9E6848D7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DBC0A5-88DF-EF40-AFDC-D872805928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E6F4F2-46F1-4543-9105-5565E128A08E}" type="datetimeFigureOut">
              <a:rPr lang="en-US" smtClean="0"/>
              <a:t>9/9/2020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546055-6C2E-1D4F-8719-18BBF2290E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2C5035-70C7-E245-9EDA-B966238B1F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F9467-BC29-8640-83E0-1A47E3E73C5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83433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6DECBA-86CB-B448-B079-EA33DA6952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4EA0CC-8CB4-B84F-928A-0ADEFE7950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728DC2-968E-684C-A587-27103B9925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E6F4F2-46F1-4543-9105-5565E128A08E}" type="datetimeFigureOut">
              <a:rPr lang="en-US" smtClean="0"/>
              <a:t>9/9/2020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F481D9-1C9A-7D42-B565-349EDE1728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6294CA-F481-4744-BEF8-1316127442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F9467-BC29-8640-83E0-1A47E3E73C5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42695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468EC0-1103-F64E-897C-FCD0C61246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FC2A41-7EAE-D04A-81B6-5C34373B625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5D0D2B9-E208-B342-9186-CAADDA81BF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87DA4C5-18C5-8B47-A9DE-62535E4E9B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E6F4F2-46F1-4543-9105-5565E128A08E}" type="datetimeFigureOut">
              <a:rPr lang="en-US" smtClean="0"/>
              <a:t>9/9/2020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E115681-638A-874A-BD95-55881C7E99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5837111-4FBE-5645-8905-F70E6F5F8E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F9467-BC29-8640-83E0-1A47E3E73C5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11505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CDDC18-2A10-F04C-BD54-2B97D256D5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E66EF1-1DCE-ED48-A819-65E21E5665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CA6DFD0-2313-374E-B02F-6DC7F1F9F9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7355C21-D290-FA46-8F92-69222F12421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B43AE33-A23A-484F-A9D8-4792C7ED0DF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C52D208-8866-F14A-BD53-972F89275F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E6F4F2-46F1-4543-9105-5565E128A08E}" type="datetimeFigureOut">
              <a:rPr lang="en-US" smtClean="0"/>
              <a:t>9/9/2020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53331C2-9A47-4446-8F54-76CF2C5500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7A6AB04-F3A3-3041-8F15-7B93A60AD8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F9467-BC29-8640-83E0-1A47E3E73C5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13603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1DAC52-1F73-B744-A7BB-8A41F604E2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2CCC652-1C12-B74F-9CDD-3FEF79EB0C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E6F4F2-46F1-4543-9105-5565E128A08E}" type="datetimeFigureOut">
              <a:rPr lang="en-US" smtClean="0"/>
              <a:t>9/9/2020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FC42935-4041-D14D-AF8D-70953EE32B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948831B-7104-1242-B50B-4BDDBC4768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F9467-BC29-8640-83E0-1A47E3E73C5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23546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2575FB6-0CCE-7F48-A83F-52C864D6BD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E6F4F2-46F1-4543-9105-5565E128A08E}" type="datetimeFigureOut">
              <a:rPr lang="en-US" smtClean="0"/>
              <a:t>9/9/2020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0C8D2C-5ED7-F04B-835E-E98117E058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0487E8-5A78-CA4D-84B7-DB7FCC8F98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F9467-BC29-8640-83E0-1A47E3E73C5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45276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0C994E-7CAB-9A4A-9C29-F9E05E972B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555690-8DB1-AC45-842F-9BE54BC6F5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C550AE0-9012-F547-A205-7FB0FF1254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FE9540B-E628-DF4F-925B-779A9ABDA0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E6F4F2-46F1-4543-9105-5565E128A08E}" type="datetimeFigureOut">
              <a:rPr lang="en-US" smtClean="0"/>
              <a:t>9/9/2020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3FAA818-64EA-B747-9829-8304E88AD4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DD0F53E-FF1C-854A-BF89-3BF04B65F6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F9467-BC29-8640-83E0-1A47E3E73C5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24627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E63963-5C11-F047-99C5-FF7237966A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1D58797-9896-7140-834D-AF542FD4D58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40CC4E2-C2EC-6A47-9778-8B48072A26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8BC5136-0EF3-6341-A7C6-6C1A4B06AD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E6F4F2-46F1-4543-9105-5565E128A08E}" type="datetimeFigureOut">
              <a:rPr lang="en-US" smtClean="0"/>
              <a:t>9/9/2020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044D395-54AA-6C43-B5D0-B54AC0786F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3685AA2-3E09-8948-A42F-C892FE74F3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F9467-BC29-8640-83E0-1A47E3E73C5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04682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E1B0EE1-3C76-0644-BE12-467736258B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7DC2FA-7879-024E-970A-6F96A24E4B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791E22-BCC5-094E-9B2E-1F981B41ABA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E6F4F2-46F1-4543-9105-5565E128A08E}" type="datetimeFigureOut">
              <a:rPr lang="en-US" smtClean="0"/>
              <a:t>9/9/2020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952A51-8614-B14C-873B-BE4612A969E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DCEB04-5A1F-CA49-BA94-7C4149F53C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FF9467-BC29-8640-83E0-1A47E3E73C5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55802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png"/><Relationship Id="rId4" Type="http://schemas.openxmlformats.org/officeDocument/2006/relationships/hyperlink" Target="mailto:member@sweetadelines.com" TargetMode="Externa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sweetadelines.com/2020-Virtual-Convention" TargetMode="Externa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4.emf"/><Relationship Id="rId4" Type="http://schemas.openxmlformats.org/officeDocument/2006/relationships/oleObject" Target="../embeddings/oleObject1.bin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7F08B05-899E-0344-9B64-76C2B643C5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8AA49148-2E01-CC49-9102-9448354DA2A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11606" y="2328597"/>
            <a:ext cx="9144000" cy="1092878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bg1"/>
                </a:solidFill>
                <a:latin typeface="Avenir Black" panose="02000503020000020003" pitchFamily="2" charset="0"/>
              </a:rPr>
              <a:t>Virtual Global</a:t>
            </a:r>
            <a:br>
              <a:rPr lang="en-US" b="1" dirty="0">
                <a:solidFill>
                  <a:schemeClr val="bg1"/>
                </a:solidFill>
                <a:latin typeface="Avenir Black" panose="02000503020000020003" pitchFamily="2" charset="0"/>
              </a:rPr>
            </a:br>
            <a:r>
              <a:rPr lang="en-US" b="1" dirty="0">
                <a:solidFill>
                  <a:schemeClr val="bg1"/>
                </a:solidFill>
                <a:latin typeface="Avenir Black" panose="02000503020000020003" pitchFamily="2" charset="0"/>
              </a:rPr>
              <a:t>Open House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E5138C31-227A-6347-A721-B9C5716BAE4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221438" y="3749523"/>
            <a:ext cx="9144000" cy="1655762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Avenir Book" panose="02000503020000020003" pitchFamily="2" charset="0"/>
              </a:rPr>
              <a:t>Overview of the Program</a:t>
            </a:r>
          </a:p>
        </p:txBody>
      </p:sp>
    </p:spTree>
    <p:extLst>
      <p:ext uri="{BB962C8B-B14F-4D97-AF65-F5344CB8AC3E}">
        <p14:creationId xmlns:p14="http://schemas.microsoft.com/office/powerpoint/2010/main" val="15058674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C0F4C3B-907F-3643-87F5-557191D619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5D98522-D88B-4FFB-9A64-BFC756EF1FB3}"/>
              </a:ext>
            </a:extLst>
          </p:cNvPr>
          <p:cNvSpPr txBox="1"/>
          <p:nvPr/>
        </p:nvSpPr>
        <p:spPr>
          <a:xfrm>
            <a:off x="511275" y="412955"/>
            <a:ext cx="113857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Avenir Black"/>
              </a:rPr>
              <a:t>Virtual Global Open House in October</a:t>
            </a:r>
            <a:endParaRPr lang="en-US" dirty="0">
              <a:solidFill>
                <a:schemeClr val="accent1">
                  <a:lumMod val="75000"/>
                </a:schemeClr>
              </a:solidFill>
              <a:latin typeface="Avenir Black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4FA85C8-3FBD-45CF-B334-8B2A158615DF}"/>
              </a:ext>
            </a:extLst>
          </p:cNvPr>
          <p:cNvSpPr txBox="1"/>
          <p:nvPr/>
        </p:nvSpPr>
        <p:spPr>
          <a:xfrm>
            <a:off x="519846" y="1008579"/>
            <a:ext cx="11072384" cy="62606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Avenir Book" panose="02000503020000020003"/>
              </a:rPr>
              <a:t>A worldwide, coordinated and concerted effort to bring in new members</a:t>
            </a:r>
          </a:p>
          <a:p>
            <a:pPr>
              <a:lnSpc>
                <a:spcPct val="150000"/>
              </a:lnSpc>
            </a:pPr>
            <a:endParaRPr lang="en-US" sz="1000" b="1" dirty="0">
              <a:solidFill>
                <a:schemeClr val="accent1">
                  <a:lumMod val="75000"/>
                </a:schemeClr>
              </a:solidFill>
              <a:latin typeface="Avenir Book" panose="02000503020000020003"/>
            </a:endParaRPr>
          </a:p>
          <a:p>
            <a:pPr>
              <a:lnSpc>
                <a:spcPct val="150000"/>
              </a:lnSpc>
            </a:pPr>
            <a:endParaRPr lang="en-US" sz="1000" dirty="0">
              <a:solidFill>
                <a:schemeClr val="accent1">
                  <a:lumMod val="75000"/>
                </a:schemeClr>
              </a:solidFill>
              <a:latin typeface="Avenir Book" panose="02000503020000020003"/>
            </a:endParaRPr>
          </a:p>
          <a:p>
            <a:pPr>
              <a:lnSpc>
                <a:spcPct val="150000"/>
              </a:lnSpc>
            </a:pP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Avenir Book" panose="02000503020000020003"/>
              </a:rPr>
              <a:t>Regions</a:t>
            </a:r>
          </a:p>
          <a:p>
            <a:pPr>
              <a:lnSpc>
                <a:spcPct val="150000"/>
              </a:lnSpc>
            </a:pPr>
            <a:endParaRPr lang="en-US" sz="500" b="1" dirty="0">
              <a:solidFill>
                <a:schemeClr val="accent1">
                  <a:lumMod val="75000"/>
                </a:schemeClr>
              </a:solidFill>
              <a:latin typeface="Avenir Book" panose="02000503020000020003"/>
            </a:endParaRPr>
          </a:p>
          <a:p>
            <a:pPr marL="342900" indent="-342900">
              <a:spcAft>
                <a:spcPts val="1000"/>
              </a:spcAft>
              <a:buClr>
                <a:srgbClr val="00B050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Avenir Book" panose="02000503020000020003"/>
              </a:rPr>
              <a:t>Guide and support your chapters in their virtual guest nights</a:t>
            </a:r>
          </a:p>
          <a:p>
            <a:pPr marL="342900" indent="-342900">
              <a:spcAft>
                <a:spcPts val="1000"/>
              </a:spcAft>
              <a:buClr>
                <a:srgbClr val="00B050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Avenir Book" panose="02000503020000020003"/>
              </a:rPr>
              <a:t>Track participation, offer incentives, showcase innovative ideas</a:t>
            </a:r>
          </a:p>
          <a:p>
            <a:pPr marL="342900" indent="-342900">
              <a:spcAft>
                <a:spcPts val="1000"/>
              </a:spcAft>
              <a:buClr>
                <a:srgbClr val="00B050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Avenir Book" panose="02000503020000020003"/>
              </a:rPr>
              <a:t>If you already have a regional event or afterglow planned, consider adding something special for guests</a:t>
            </a:r>
          </a:p>
          <a:p>
            <a:pPr marL="342900" indent="-342900">
              <a:spcAft>
                <a:spcPts val="1000"/>
              </a:spcAft>
              <a:buClr>
                <a:srgbClr val="00B050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Avenir Book" panose="02000503020000020003"/>
              </a:rPr>
              <a:t>If you don’t, consider holding an afterglow around the International Virtual Convention to acknowledge and celebrate those who would’ve been competing or getting awards in Louisville – and showing guests what it means to be part of a region</a:t>
            </a:r>
          </a:p>
          <a:p>
            <a:pPr marL="342900" indent="-342900">
              <a:buClr>
                <a:srgbClr val="00B050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Avenir Book" panose="02000503020000020003"/>
              </a:rPr>
              <a:t>Open your regional doors to guests from any area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9499C1B-CF54-4530-B4D9-AEDD37D505EE}"/>
              </a:ext>
            </a:extLst>
          </p:cNvPr>
          <p:cNvSpPr txBox="1"/>
          <p:nvPr/>
        </p:nvSpPr>
        <p:spPr>
          <a:xfrm>
            <a:off x="7895303" y="1071716"/>
            <a:ext cx="10864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>
                <a:solidFill>
                  <a:schemeClr val="bg1"/>
                </a:solidFill>
              </a:rPr>
              <a:t>photo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B06CA7A-FFB7-4868-AAFC-3ACAC95B99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11148" y="412955"/>
            <a:ext cx="2372378" cy="2383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65425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C0F4C3B-907F-3643-87F5-557191D619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B99736B-5DB5-4BB6-B84D-8CFA45C265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097" y="1194407"/>
            <a:ext cx="11869806" cy="75258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0D0CB03-692B-410C-B3E4-30F361BD077E}"/>
              </a:ext>
            </a:extLst>
          </p:cNvPr>
          <p:cNvSpPr txBox="1"/>
          <p:nvPr/>
        </p:nvSpPr>
        <p:spPr>
          <a:xfrm>
            <a:off x="501438" y="459345"/>
            <a:ext cx="1096297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Avenir Black"/>
              </a:rPr>
              <a:t>International will promote the VGOH in social media and on the SAI website</a:t>
            </a:r>
            <a:endParaRPr lang="en-US" sz="2400" dirty="0">
              <a:solidFill>
                <a:schemeClr val="accent1">
                  <a:lumMod val="75000"/>
                </a:schemeClr>
              </a:solidFill>
              <a:latin typeface="Avenir Black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CC1DA68E-8FBA-4B03-A83E-BF7AA94AFAF4}"/>
              </a:ext>
            </a:extLst>
          </p:cNvPr>
          <p:cNvSpPr/>
          <p:nvPr/>
        </p:nvSpPr>
        <p:spPr>
          <a:xfrm>
            <a:off x="7207046" y="2644878"/>
            <a:ext cx="4257368" cy="213393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317DB6A-E680-4C8A-9ADF-BF61D6F47B55}"/>
              </a:ext>
            </a:extLst>
          </p:cNvPr>
          <p:cNvSpPr txBox="1"/>
          <p:nvPr/>
        </p:nvSpPr>
        <p:spPr>
          <a:xfrm>
            <a:off x="7256206" y="2841522"/>
            <a:ext cx="409022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00B050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Avenir Book"/>
              </a:rPr>
              <a:t>Ensure your chorus website is in your profile so it will appear in any searches from the Find A Chorus button</a:t>
            </a:r>
          </a:p>
          <a:p>
            <a:pPr>
              <a:buClr>
                <a:srgbClr val="00B050"/>
              </a:buClr>
            </a:pPr>
            <a:endParaRPr lang="en-US" dirty="0">
              <a:solidFill>
                <a:schemeClr val="accent1">
                  <a:lumMod val="75000"/>
                </a:schemeClr>
              </a:solidFill>
              <a:latin typeface="Avenir Book"/>
            </a:endParaRPr>
          </a:p>
          <a:p>
            <a:pPr marL="285750" indent="-285750">
              <a:buClr>
                <a:srgbClr val="00B050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Avenir Book"/>
              </a:rPr>
              <a:t>Contact 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Avenir Book"/>
                <a:hlinkClick r:id="rId4"/>
              </a:rPr>
              <a:t>member@sweetadelines.com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Avenir Book"/>
              </a:rPr>
              <a:t> to update your profile 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1C424704-57D1-4BCB-94BD-006D70643E58}"/>
              </a:ext>
            </a:extLst>
          </p:cNvPr>
          <p:cNvSpPr/>
          <p:nvPr/>
        </p:nvSpPr>
        <p:spPr>
          <a:xfrm>
            <a:off x="10687662" y="1194407"/>
            <a:ext cx="1268362" cy="884787"/>
          </a:xfrm>
          <a:prstGeom prst="ellipse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E4751AA-0E74-45D5-AE83-3E2BE65D44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0835" y="1979039"/>
            <a:ext cx="6070499" cy="3485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75657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C0F4C3B-907F-3643-87F5-557191D619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5D98522-D88B-4FFB-9A64-BFC756EF1FB3}"/>
              </a:ext>
            </a:extLst>
          </p:cNvPr>
          <p:cNvSpPr txBox="1"/>
          <p:nvPr/>
        </p:nvSpPr>
        <p:spPr>
          <a:xfrm>
            <a:off x="511275" y="412955"/>
            <a:ext cx="113857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Avenir Black"/>
              </a:rPr>
              <a:t>Zoom Meetings to Provide More Information</a:t>
            </a:r>
            <a:endParaRPr lang="en-US" dirty="0">
              <a:solidFill>
                <a:schemeClr val="accent1">
                  <a:lumMod val="75000"/>
                </a:schemeClr>
              </a:solidFill>
              <a:latin typeface="Avenir Black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9499C1B-CF54-4530-B4D9-AEDD37D505EE}"/>
              </a:ext>
            </a:extLst>
          </p:cNvPr>
          <p:cNvSpPr txBox="1"/>
          <p:nvPr/>
        </p:nvSpPr>
        <p:spPr>
          <a:xfrm>
            <a:off x="7895303" y="1071716"/>
            <a:ext cx="10864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>
                <a:solidFill>
                  <a:schemeClr val="bg1"/>
                </a:solidFill>
              </a:rPr>
              <a:t>photo</a:t>
            </a:r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3EAC8B14-FF68-4524-8186-7C630615662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23699521"/>
              </p:ext>
            </p:extLst>
          </p:nvPr>
        </p:nvGraphicFramePr>
        <p:xfrm>
          <a:off x="599767" y="1533827"/>
          <a:ext cx="10962966" cy="4754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81483">
                  <a:extLst>
                    <a:ext uri="{9D8B030D-6E8A-4147-A177-3AD203B41FA5}">
                      <a16:colId xmlns:a16="http://schemas.microsoft.com/office/drawing/2014/main" val="2805308715"/>
                    </a:ext>
                  </a:extLst>
                </a:gridCol>
                <a:gridCol w="5481483">
                  <a:extLst>
                    <a:ext uri="{9D8B030D-6E8A-4147-A177-3AD203B41FA5}">
                      <a16:colId xmlns:a16="http://schemas.microsoft.com/office/drawing/2014/main" val="2321653282"/>
                    </a:ext>
                  </a:extLst>
                </a:gridCol>
              </a:tblGrid>
              <a:tr h="314632"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  <a:latin typeface="Avenir Book"/>
                        </a:rPr>
                        <a:t>Thursday, September 10, 2020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86AA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13323535"/>
                  </a:ext>
                </a:extLst>
              </a:tr>
              <a:tr h="525373"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venir Book"/>
                        </a:rPr>
                        <a:t>12 noon CDT*</a:t>
                      </a:r>
                    </a:p>
                    <a:p>
                      <a:endParaRPr lang="en-US" sz="16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venir Book"/>
                      </a:endParaRPr>
                    </a:p>
                    <a:p>
                      <a:r>
                        <a:rPr lang="en-US" sz="18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venir Book"/>
                        </a:rPr>
                        <a:t>Marketing Tools &amp; Templates on the</a:t>
                      </a:r>
                    </a:p>
                    <a:p>
                      <a:r>
                        <a:rPr lang="en-US" sz="18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venir Book"/>
                        </a:rPr>
                        <a:t>Sweet Adelines International Website</a:t>
                      </a:r>
                      <a:endParaRPr lang="en-US" b="1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venir Book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venir Book"/>
                        </a:rPr>
                        <a:t>2 pm CDT</a:t>
                      </a:r>
                    </a:p>
                    <a:p>
                      <a:endParaRPr lang="en-US" sz="16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venir Book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venir Book"/>
                        </a:rPr>
                        <a:t>Regional Roles &amp; How to Host a Regional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venir Book"/>
                        </a:rPr>
                        <a:t>Afterglow or Event</a:t>
                      </a:r>
                      <a:endParaRPr lang="en-US" b="1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venir Book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93419198"/>
                  </a:ext>
                </a:extLst>
              </a:tr>
              <a:tr h="525373">
                <a:tc>
                  <a:txBody>
                    <a:bodyPr/>
                    <a:lstStyle/>
                    <a:p>
                      <a:endParaRPr lang="en-US" sz="1000" dirty="0">
                        <a:solidFill>
                          <a:srgbClr val="286AA6"/>
                        </a:solidFill>
                        <a:latin typeface="Avenir Book"/>
                      </a:endParaRPr>
                    </a:p>
                    <a:p>
                      <a:pPr marL="285750" lvl="0" indent="-285750">
                        <a:buClr>
                          <a:srgbClr val="00B050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US" sz="1800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venir Book" panose="02000503020000020003"/>
                          <a:ea typeface="+mn-ea"/>
                          <a:cs typeface="+mn-cs"/>
                        </a:rPr>
                        <a:t>Social Media </a:t>
                      </a:r>
                    </a:p>
                    <a:p>
                      <a:pPr marL="285750" lvl="0" indent="-285750">
                        <a:buClr>
                          <a:srgbClr val="00B050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US" sz="1800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venir Book" panose="02000503020000020003"/>
                          <a:ea typeface="+mn-ea"/>
                          <a:cs typeface="+mn-cs"/>
                        </a:rPr>
                        <a:t>Promotional Videos</a:t>
                      </a:r>
                    </a:p>
                    <a:p>
                      <a:pPr marL="285750" lvl="0" indent="-285750">
                        <a:buClr>
                          <a:srgbClr val="00B050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US" sz="1800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venir Book" panose="02000503020000020003"/>
                          <a:ea typeface="+mn-ea"/>
                          <a:cs typeface="+mn-cs"/>
                        </a:rPr>
                        <a:t>Digital Ads</a:t>
                      </a:r>
                    </a:p>
                    <a:p>
                      <a:pPr marL="285750" lvl="0" indent="-285750">
                        <a:buClr>
                          <a:srgbClr val="00B050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US" sz="1800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venir Book" panose="02000503020000020003"/>
                          <a:ea typeface="+mn-ea"/>
                          <a:cs typeface="+mn-cs"/>
                        </a:rPr>
                        <a:t>Post Cards</a:t>
                      </a:r>
                    </a:p>
                    <a:p>
                      <a:pPr marL="285750" lvl="0" indent="-285750">
                        <a:buClr>
                          <a:srgbClr val="00B050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US" sz="1800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venir Book" panose="02000503020000020003"/>
                          <a:ea typeface="+mn-ea"/>
                          <a:cs typeface="+mn-cs"/>
                        </a:rPr>
                        <a:t>Public Relations Plan</a:t>
                      </a:r>
                    </a:p>
                    <a:p>
                      <a:pPr marL="285750" lvl="0" indent="-285750">
                        <a:buClr>
                          <a:srgbClr val="00B050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US" sz="1800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venir Book" panose="02000503020000020003"/>
                          <a:ea typeface="+mn-ea"/>
                          <a:cs typeface="+mn-cs"/>
                        </a:rPr>
                        <a:t>Virtual Rehearsal Resources</a:t>
                      </a:r>
                    </a:p>
                    <a:p>
                      <a:pPr marL="285750" lvl="0" indent="-285750">
                        <a:buClr>
                          <a:srgbClr val="00B050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US" sz="1800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venir Book" panose="02000503020000020003"/>
                          <a:ea typeface="+mn-ea"/>
                          <a:cs typeface="+mn-cs"/>
                        </a:rPr>
                        <a:t>Teaser for How to Market for New Members in a Virtual Environment</a:t>
                      </a:r>
                    </a:p>
                    <a:p>
                      <a:pPr marL="285750" indent="-285750">
                        <a:buClr>
                          <a:srgbClr val="00B050"/>
                        </a:buClr>
                        <a:buFont typeface="Arial" panose="020B0604020202020204" pitchFamily="34" charset="0"/>
                        <a:buChar char="•"/>
                      </a:pPr>
                      <a:endParaRPr lang="en-US" dirty="0">
                        <a:solidFill>
                          <a:srgbClr val="286AA6"/>
                        </a:solidFill>
                        <a:latin typeface="Avenir Book"/>
                      </a:endParaRPr>
                    </a:p>
                    <a:p>
                      <a:endParaRPr lang="en-US" dirty="0">
                        <a:solidFill>
                          <a:srgbClr val="286AA6"/>
                        </a:solidFill>
                        <a:latin typeface="Avenir Book"/>
                      </a:endParaRPr>
                    </a:p>
                    <a:p>
                      <a:endParaRPr lang="en-US" dirty="0">
                        <a:solidFill>
                          <a:srgbClr val="286AA6"/>
                        </a:solidFill>
                        <a:latin typeface="Avenir Book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>
                        <a:buClr>
                          <a:srgbClr val="00B050"/>
                        </a:buClr>
                        <a:buFont typeface="Arial" panose="020B0604020202020204" pitchFamily="34" charset="0"/>
                        <a:buNone/>
                      </a:pPr>
                      <a:endParaRPr lang="en-US" sz="1000" dirty="0">
                        <a:solidFill>
                          <a:srgbClr val="286AA6"/>
                        </a:solidFill>
                        <a:latin typeface="Avenir Book"/>
                      </a:endParaRPr>
                    </a:p>
                    <a:p>
                      <a:pPr marL="285750" indent="-285750">
                        <a:buClr>
                          <a:srgbClr val="00B050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US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venir Book"/>
                        </a:rPr>
                        <a:t>Regional leadership roles in guiding and supporting your chapters</a:t>
                      </a:r>
                    </a:p>
                    <a:p>
                      <a:pPr marL="285750" indent="-285750">
                        <a:buClr>
                          <a:srgbClr val="00B050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US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venir Book"/>
                        </a:rPr>
                        <a:t>Technical resources; buddy system</a:t>
                      </a:r>
                    </a:p>
                    <a:p>
                      <a:pPr marL="285750" indent="-285750">
                        <a:buClr>
                          <a:srgbClr val="00B050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US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venir Book"/>
                        </a:rPr>
                        <a:t>Showcasing creative Guest Night ideas </a:t>
                      </a:r>
                    </a:p>
                    <a:p>
                      <a:pPr marL="285750" indent="-285750">
                        <a:buClr>
                          <a:srgbClr val="00B050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US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venir Book"/>
                        </a:rPr>
                        <a:t>Building momentum</a:t>
                      </a:r>
                    </a:p>
                    <a:p>
                      <a:pPr marL="285750" indent="-285750">
                        <a:buClr>
                          <a:srgbClr val="00B050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US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venir Book"/>
                        </a:rPr>
                        <a:t>Hosting a great regional afterglow or event</a:t>
                      </a:r>
                    </a:p>
                    <a:p>
                      <a:pPr marL="285750" indent="-285750">
                        <a:buClr>
                          <a:srgbClr val="00B050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US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venir Book"/>
                        </a:rPr>
                        <a:t>Welcoming guests to your regional event</a:t>
                      </a:r>
                    </a:p>
                    <a:p>
                      <a:pPr marL="0" indent="0">
                        <a:buClr>
                          <a:srgbClr val="00B050"/>
                        </a:buClr>
                        <a:buFont typeface="Arial" panose="020B0604020202020204" pitchFamily="34" charset="0"/>
                        <a:buNone/>
                      </a:pPr>
                      <a:endParaRPr lang="en-US" dirty="0">
                        <a:solidFill>
                          <a:srgbClr val="286AA6"/>
                        </a:solidFill>
                        <a:latin typeface="Avenir Book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94320743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D6CB4569-027C-4FE5-A4D1-CB016AC84FC4}"/>
              </a:ext>
            </a:extLst>
          </p:cNvPr>
          <p:cNvSpPr txBox="1"/>
          <p:nvPr/>
        </p:nvSpPr>
        <p:spPr>
          <a:xfrm>
            <a:off x="511275" y="5673212"/>
            <a:ext cx="52405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Avenir Book" panose="02000503020000020003"/>
              </a:rPr>
              <a:t>*CDT = U.S. Central Daylight Time (Tulsa Time)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3336B5C-D089-4853-868D-DB2CA58637B0}"/>
              </a:ext>
            </a:extLst>
          </p:cNvPr>
          <p:cNvSpPr txBox="1"/>
          <p:nvPr/>
        </p:nvSpPr>
        <p:spPr>
          <a:xfrm>
            <a:off x="521111" y="1071716"/>
            <a:ext cx="95569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Avenir Book" panose="02000503020000020003"/>
              </a:rPr>
              <a:t>All live sessions will be recorded and accessible on . . .</a:t>
            </a:r>
          </a:p>
        </p:txBody>
      </p:sp>
    </p:spTree>
    <p:extLst>
      <p:ext uri="{BB962C8B-B14F-4D97-AF65-F5344CB8AC3E}">
        <p14:creationId xmlns:p14="http://schemas.microsoft.com/office/powerpoint/2010/main" val="42152165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C0F4C3B-907F-3643-87F5-557191D619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5D98522-D88B-4FFB-9A64-BFC756EF1FB3}"/>
              </a:ext>
            </a:extLst>
          </p:cNvPr>
          <p:cNvSpPr txBox="1"/>
          <p:nvPr/>
        </p:nvSpPr>
        <p:spPr>
          <a:xfrm>
            <a:off x="511275" y="412955"/>
            <a:ext cx="113857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Avenir Black"/>
              </a:rPr>
              <a:t>Zoom Meetings</a:t>
            </a:r>
            <a:endParaRPr lang="en-US" dirty="0">
              <a:solidFill>
                <a:schemeClr val="accent1">
                  <a:lumMod val="75000"/>
                </a:schemeClr>
              </a:solidFill>
              <a:latin typeface="Avenir Black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9499C1B-CF54-4530-B4D9-AEDD37D505EE}"/>
              </a:ext>
            </a:extLst>
          </p:cNvPr>
          <p:cNvSpPr txBox="1"/>
          <p:nvPr/>
        </p:nvSpPr>
        <p:spPr>
          <a:xfrm>
            <a:off x="7895303" y="1071716"/>
            <a:ext cx="10864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>
                <a:solidFill>
                  <a:schemeClr val="bg1"/>
                </a:solidFill>
              </a:rPr>
              <a:t>photo</a:t>
            </a:r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3EAC8B14-FF68-4524-8186-7C630615662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71366992"/>
              </p:ext>
            </p:extLst>
          </p:nvPr>
        </p:nvGraphicFramePr>
        <p:xfrm>
          <a:off x="599767" y="953729"/>
          <a:ext cx="10962966" cy="4511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81483">
                  <a:extLst>
                    <a:ext uri="{9D8B030D-6E8A-4147-A177-3AD203B41FA5}">
                      <a16:colId xmlns:a16="http://schemas.microsoft.com/office/drawing/2014/main" val="2805308715"/>
                    </a:ext>
                  </a:extLst>
                </a:gridCol>
                <a:gridCol w="5481483">
                  <a:extLst>
                    <a:ext uri="{9D8B030D-6E8A-4147-A177-3AD203B41FA5}">
                      <a16:colId xmlns:a16="http://schemas.microsoft.com/office/drawing/2014/main" val="2321653282"/>
                    </a:ext>
                  </a:extLst>
                </a:gridCol>
              </a:tblGrid>
              <a:tr h="314632"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  <a:latin typeface="Avenir Book"/>
                        </a:rPr>
                        <a:t>Friday, September 11, 2020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86AA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13323535"/>
                  </a:ext>
                </a:extLst>
              </a:tr>
              <a:tr h="525373"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venir Book"/>
                        </a:rPr>
                        <a:t>12 noon CDT</a:t>
                      </a:r>
                    </a:p>
                    <a:p>
                      <a:endParaRPr lang="en-US" b="1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venir Book"/>
                      </a:endParaRPr>
                    </a:p>
                    <a:p>
                      <a:r>
                        <a:rPr lang="en-US" sz="18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venir Book"/>
                        </a:rPr>
                        <a:t>7 Tips on How to Promote Your Virtual</a:t>
                      </a:r>
                    </a:p>
                    <a:p>
                      <a:r>
                        <a:rPr lang="en-US" sz="18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venir Book"/>
                        </a:rPr>
                        <a:t>Open House</a:t>
                      </a:r>
                    </a:p>
                  </a:txBody>
                  <a:tcPr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venir Book"/>
                        </a:rPr>
                        <a:t>2 pm CDT</a:t>
                      </a:r>
                    </a:p>
                    <a:p>
                      <a:endParaRPr lang="en-US" b="1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venir Book"/>
                      </a:endParaRPr>
                    </a:p>
                    <a:p>
                      <a:r>
                        <a:rPr lang="en-US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venir Book"/>
                        </a:rPr>
                        <a:t>Planning a Successful Virtual Rehearsal </a:t>
                      </a:r>
                    </a:p>
                    <a:p>
                      <a:r>
                        <a:rPr lang="en-US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venir Book"/>
                        </a:rPr>
                        <a:t>for Guests</a:t>
                      </a:r>
                    </a:p>
                  </a:txBody>
                  <a:tcPr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93419198"/>
                  </a:ext>
                </a:extLst>
              </a:tr>
              <a:tr h="525373">
                <a:tc>
                  <a:txBody>
                    <a:bodyPr/>
                    <a:lstStyle/>
                    <a:p>
                      <a:endParaRPr lang="en-US" sz="1000" dirty="0">
                        <a:solidFill>
                          <a:srgbClr val="286AA6"/>
                        </a:solidFill>
                        <a:latin typeface="Avenir Book"/>
                      </a:endParaRPr>
                    </a:p>
                    <a:p>
                      <a:pPr marL="285750" indent="-285750">
                        <a:buClr>
                          <a:srgbClr val="00B050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US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venir Book"/>
                        </a:rPr>
                        <a:t>Chorus vision</a:t>
                      </a:r>
                    </a:p>
                    <a:p>
                      <a:pPr marL="285750" indent="-285750">
                        <a:buClr>
                          <a:srgbClr val="00B050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US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venir Book"/>
                        </a:rPr>
                        <a:t>Planning</a:t>
                      </a:r>
                    </a:p>
                    <a:p>
                      <a:pPr marL="285750" indent="-285750">
                        <a:buClr>
                          <a:srgbClr val="00B050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US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venir Book"/>
                        </a:rPr>
                        <a:t>Innovative content</a:t>
                      </a:r>
                    </a:p>
                    <a:p>
                      <a:pPr marL="285750" indent="-285750">
                        <a:buClr>
                          <a:srgbClr val="00B050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US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venir Book"/>
                        </a:rPr>
                        <a:t>Facebook</a:t>
                      </a:r>
                    </a:p>
                    <a:p>
                      <a:pPr marL="285750" indent="-285750">
                        <a:buClr>
                          <a:srgbClr val="00B050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US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venir Book"/>
                        </a:rPr>
                        <a:t>Other social media</a:t>
                      </a:r>
                    </a:p>
                    <a:p>
                      <a:pPr marL="285750" indent="-285750">
                        <a:buClr>
                          <a:srgbClr val="00B050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US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venir Book"/>
                        </a:rPr>
                        <a:t>Activating Your members</a:t>
                      </a:r>
                    </a:p>
                    <a:p>
                      <a:pPr marL="285750" indent="-285750">
                        <a:buClr>
                          <a:srgbClr val="00B050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US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venir Book"/>
                        </a:rPr>
                        <a:t>Following up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US" dirty="0">
                        <a:solidFill>
                          <a:srgbClr val="286AA6"/>
                        </a:solidFill>
                        <a:latin typeface="Avenir Book"/>
                      </a:endParaRPr>
                    </a:p>
                    <a:p>
                      <a:endParaRPr lang="en-US" dirty="0">
                        <a:solidFill>
                          <a:srgbClr val="286AA6"/>
                        </a:solidFill>
                        <a:latin typeface="Avenir Book"/>
                      </a:endParaRPr>
                    </a:p>
                    <a:p>
                      <a:endParaRPr lang="en-US" dirty="0">
                        <a:solidFill>
                          <a:srgbClr val="286AA6"/>
                        </a:solidFill>
                        <a:latin typeface="Avenir Book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>
                        <a:buClr>
                          <a:srgbClr val="00B050"/>
                        </a:buClr>
                        <a:buFont typeface="Arial" panose="020B0604020202020204" pitchFamily="34" charset="0"/>
                        <a:buNone/>
                      </a:pPr>
                      <a:endParaRPr lang="en-US" sz="1000" dirty="0">
                        <a:solidFill>
                          <a:srgbClr val="286AA6"/>
                        </a:solidFill>
                        <a:latin typeface="Avenir Book"/>
                      </a:endParaRPr>
                    </a:p>
                    <a:p>
                      <a:pPr marL="285750" indent="-285750">
                        <a:buClr>
                          <a:srgbClr val="00B050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US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venir Book"/>
                        </a:rPr>
                        <a:t>Planning; making a fabulous first impression </a:t>
                      </a:r>
                    </a:p>
                    <a:p>
                      <a:pPr marL="285750" indent="-285750">
                        <a:buClr>
                          <a:srgbClr val="00B050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US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venir Book"/>
                        </a:rPr>
                        <a:t>Advance sign-ups</a:t>
                      </a:r>
                    </a:p>
                    <a:p>
                      <a:pPr marL="285750" indent="-285750">
                        <a:buClr>
                          <a:srgbClr val="00B050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US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venir Book"/>
                        </a:rPr>
                        <a:t>Greetings; breakout room with Director, Membership Chair and guests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B050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venir Book"/>
                        </a:rPr>
                        <a:t>Singing together; sheet music and tracks</a:t>
                      </a:r>
                    </a:p>
                    <a:p>
                      <a:pPr marL="285750" indent="-285750">
                        <a:buClr>
                          <a:srgbClr val="00B050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US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venir Book"/>
                        </a:rPr>
                        <a:t>Sharing a chorus performance</a:t>
                      </a:r>
                    </a:p>
                    <a:p>
                      <a:pPr marL="285750" indent="-285750">
                        <a:buClr>
                          <a:srgbClr val="00B050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US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venir Book"/>
                        </a:rPr>
                        <a:t>Explaining the breadth of SAI; invitations to regional and international activities</a:t>
                      </a:r>
                    </a:p>
                    <a:p>
                      <a:pPr marL="285750" indent="-285750">
                        <a:buClr>
                          <a:srgbClr val="00B050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US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venir Book"/>
                        </a:rPr>
                        <a:t>Staying connected</a:t>
                      </a:r>
                    </a:p>
                  </a:txBody>
                  <a:tcPr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9432074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776830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C0F4C3B-907F-3643-87F5-557191D619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5D98522-D88B-4FFB-9A64-BFC756EF1FB3}"/>
              </a:ext>
            </a:extLst>
          </p:cNvPr>
          <p:cNvSpPr txBox="1"/>
          <p:nvPr/>
        </p:nvSpPr>
        <p:spPr>
          <a:xfrm>
            <a:off x="511275" y="412955"/>
            <a:ext cx="113857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Avenir Black"/>
              </a:rPr>
              <a:t>Next Steps</a:t>
            </a:r>
            <a:endParaRPr lang="en-US" dirty="0">
              <a:solidFill>
                <a:schemeClr val="accent1">
                  <a:lumMod val="75000"/>
                </a:schemeClr>
              </a:solidFill>
              <a:latin typeface="Avenir Black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9499C1B-CF54-4530-B4D9-AEDD37D505EE}"/>
              </a:ext>
            </a:extLst>
          </p:cNvPr>
          <p:cNvSpPr txBox="1"/>
          <p:nvPr/>
        </p:nvSpPr>
        <p:spPr>
          <a:xfrm>
            <a:off x="7895303" y="1071716"/>
            <a:ext cx="10864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>
                <a:solidFill>
                  <a:schemeClr val="bg1"/>
                </a:solidFill>
              </a:rPr>
              <a:t>photo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BE1FF4E-3986-43BC-8986-79A58BB321F4}"/>
              </a:ext>
            </a:extLst>
          </p:cNvPr>
          <p:cNvSpPr txBox="1"/>
          <p:nvPr/>
        </p:nvSpPr>
        <p:spPr>
          <a:xfrm>
            <a:off x="540764" y="1161291"/>
            <a:ext cx="8337765" cy="35779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spcAft>
                <a:spcPts val="1500"/>
              </a:spcAft>
              <a:buClr>
                <a:srgbClr val="00B050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Avenir Book" panose="02000503020000020003"/>
              </a:rPr>
              <a:t>Start planning and preparing your chorus and region</a:t>
            </a:r>
          </a:p>
          <a:p>
            <a:pPr marL="342900" indent="-342900">
              <a:spcAft>
                <a:spcPts val="1500"/>
              </a:spcAft>
              <a:buClr>
                <a:srgbClr val="00B050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Avenir Book" panose="02000503020000020003"/>
              </a:rPr>
              <a:t>Actively market your event; word-of-mouth and social media are most effective</a:t>
            </a:r>
          </a:p>
          <a:p>
            <a:pPr marL="342900" indent="-342900">
              <a:spcAft>
                <a:spcPts val="1500"/>
              </a:spcAft>
              <a:buClr>
                <a:srgbClr val="00B050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Avenir Book" panose="02000503020000020003"/>
              </a:rPr>
              <a:t>Send us examples of your marketing materials and share your successes and stories.  We want to hear from you!</a:t>
            </a:r>
          </a:p>
          <a:p>
            <a:pPr marL="342900" indent="-342900">
              <a:spcAft>
                <a:spcPts val="1500"/>
              </a:spcAft>
              <a:buClr>
                <a:srgbClr val="00B050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Avenir Book" panose="02000503020000020003"/>
              </a:rPr>
              <a:t>Stay tuned for additional Zoom meetings at the end of September that will share ideas on how to stay connected with guests and hopefully, turn them into members – including programs or projects and possible incentives to join before year-end.  </a:t>
            </a:r>
          </a:p>
          <a:p>
            <a:pPr>
              <a:spcAft>
                <a:spcPts val="1500"/>
              </a:spcAft>
              <a:buClr>
                <a:srgbClr val="00B050"/>
              </a:buClr>
            </a:pPr>
            <a:endParaRPr lang="en-US" dirty="0">
              <a:solidFill>
                <a:schemeClr val="accent1">
                  <a:lumMod val="75000"/>
                </a:schemeClr>
              </a:solidFill>
              <a:latin typeface="Avenir Book" panose="02000503020000020003"/>
            </a:endParaRPr>
          </a:p>
          <a:p>
            <a:pPr>
              <a:spcAft>
                <a:spcPts val="1500"/>
              </a:spcAft>
              <a:buClr>
                <a:srgbClr val="00B050"/>
              </a:buClr>
            </a:pP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Avenir Book" panose="02000503020000020003"/>
              </a:rPr>
              <a:t>Let’s start growing again – and plant the seeds for our next 75 years!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5458BE6-BF40-4E90-A269-CDFD829DC5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430" y="1644475"/>
            <a:ext cx="2623104" cy="3310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5292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B948E25-3A7F-9641-A42B-D11633B325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ED70612-DC5F-6E4A-BC2A-FF47A45167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47947" y="5537554"/>
            <a:ext cx="1517245" cy="104548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FE2068A-CA79-4245-A857-8594D3C084ED}"/>
              </a:ext>
            </a:extLst>
          </p:cNvPr>
          <p:cNvSpPr txBox="1"/>
          <p:nvPr/>
        </p:nvSpPr>
        <p:spPr>
          <a:xfrm>
            <a:off x="5512260" y="796413"/>
            <a:ext cx="5578527" cy="4001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Avenir Black" panose="02000503020000020003"/>
              </a:rPr>
              <a:t>Thank You!</a:t>
            </a:r>
          </a:p>
          <a:p>
            <a:endParaRPr lang="en-US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Avenir Book" panose="02000503020000020003"/>
              </a:rPr>
              <a:t>Your Membership Department 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Avenir Book" panose="02000503020000020003"/>
              </a:rPr>
              <a:t>*</a:t>
            </a:r>
          </a:p>
          <a:p>
            <a:pPr marL="285750" indent="-285750">
              <a:buClr>
                <a:srgbClr val="00B050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Avenir Book" panose="02000503020000020003"/>
              </a:rPr>
              <a:t>Valerie Renz – valerie@sweetadelines.com</a:t>
            </a:r>
          </a:p>
          <a:p>
            <a:pPr marL="285750" indent="-285750">
              <a:buClr>
                <a:srgbClr val="00B050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Avenir Book" panose="02000503020000020003"/>
              </a:rPr>
              <a:t>Keisha Gansen – keisha@sweetadeines.com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accent1">
                  <a:lumMod val="75000"/>
                </a:schemeClr>
              </a:solidFill>
              <a:latin typeface="Avenir Book" panose="02000503020000020003"/>
            </a:endParaRPr>
          </a:p>
          <a:p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Avenir Book" panose="02000503020000020003"/>
              </a:rPr>
              <a:t>Chorus Growth Incentive Task Force</a:t>
            </a:r>
          </a:p>
          <a:p>
            <a:pPr marL="285750" indent="-285750">
              <a:buClr>
                <a:srgbClr val="00B050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Avenir Book" panose="02000503020000020003"/>
              </a:rPr>
              <a:t>Fran Furtner</a:t>
            </a:r>
          </a:p>
          <a:p>
            <a:pPr marL="285750" indent="-285750">
              <a:buClr>
                <a:srgbClr val="00B050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Avenir Book" panose="02000503020000020003"/>
              </a:rPr>
              <a:t>Bridget Barrett</a:t>
            </a:r>
          </a:p>
          <a:p>
            <a:pPr marL="285750" indent="-285750">
              <a:buClr>
                <a:srgbClr val="00B050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Avenir Book" panose="02000503020000020003"/>
              </a:rPr>
              <a:t>Jen Cooke</a:t>
            </a:r>
          </a:p>
          <a:p>
            <a:pPr marL="285750" indent="-285750">
              <a:buClr>
                <a:srgbClr val="00B050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Avenir Book" panose="02000503020000020003"/>
              </a:rPr>
              <a:t>Deb Ferenc</a:t>
            </a:r>
          </a:p>
          <a:p>
            <a:pPr marL="285750" indent="-285750">
              <a:buClr>
                <a:srgbClr val="00B050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Avenir Book" panose="02000503020000020003"/>
              </a:rPr>
              <a:t>Heli Hemg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Avenir Book" panose="02000503020000020003"/>
                <a:cs typeface="Calibri" panose="020F0502020204030204" pitchFamily="34" charset="0"/>
              </a:rPr>
              <a:t>å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Avenir Book" panose="02000503020000020003"/>
              </a:rPr>
              <a:t>rd</a:t>
            </a:r>
          </a:p>
          <a:p>
            <a:pPr marL="285750" indent="-285750">
              <a:buClr>
                <a:srgbClr val="00B050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Avenir Book" panose="02000503020000020003"/>
              </a:rPr>
              <a:t>Jen Zucker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82BE0CE-8623-4004-A60A-2B64FCD47AF6}"/>
              </a:ext>
            </a:extLst>
          </p:cNvPr>
          <p:cNvSpPr txBox="1"/>
          <p:nvPr/>
        </p:nvSpPr>
        <p:spPr>
          <a:xfrm>
            <a:off x="4385187" y="5270090"/>
            <a:ext cx="53192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66688" indent="-166688"/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Avenir Book" panose="02000503020000020003"/>
              </a:rPr>
              <a:t>*</a:t>
            </a:r>
            <a:r>
              <a:rPr lang="en-US" sz="1600" b="1" dirty="0">
                <a:solidFill>
                  <a:schemeClr val="accent1">
                    <a:lumMod val="75000"/>
                  </a:schemeClr>
                </a:solidFill>
                <a:latin typeface="Avenir Book" panose="02000503020000020003"/>
              </a:rPr>
              <a:t> </a:t>
            </a:r>
            <a:r>
              <a:rPr lang="en-US" sz="1600" dirty="0">
                <a:solidFill>
                  <a:schemeClr val="accent1">
                    <a:lumMod val="75000"/>
                  </a:schemeClr>
                </a:solidFill>
                <a:latin typeface="Avenir Book" panose="02000503020000020003"/>
              </a:rPr>
              <a:t>For questions or more information, please contact the Membership Department</a:t>
            </a:r>
          </a:p>
        </p:txBody>
      </p:sp>
    </p:spTree>
    <p:extLst>
      <p:ext uri="{BB962C8B-B14F-4D97-AF65-F5344CB8AC3E}">
        <p14:creationId xmlns:p14="http://schemas.microsoft.com/office/powerpoint/2010/main" val="32465070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E029A62A-7163-4F91-B6B0-19E0D9683236}"/>
              </a:ext>
            </a:extLst>
          </p:cNvPr>
          <p:cNvSpPr/>
          <p:nvPr/>
        </p:nvSpPr>
        <p:spPr>
          <a:xfrm>
            <a:off x="8851944" y="544670"/>
            <a:ext cx="1086472" cy="12072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C0F4C3B-907F-3643-87F5-557191D619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5D98522-D88B-4FFB-9A64-BFC756EF1FB3}"/>
              </a:ext>
            </a:extLst>
          </p:cNvPr>
          <p:cNvSpPr txBox="1"/>
          <p:nvPr/>
        </p:nvSpPr>
        <p:spPr>
          <a:xfrm>
            <a:off x="530939" y="412955"/>
            <a:ext cx="11385755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Avenir Black"/>
              </a:rPr>
              <a:t>Overview of the Virtual Global Open House</a:t>
            </a:r>
          </a:p>
          <a:p>
            <a:endParaRPr lang="en-US" dirty="0">
              <a:solidFill>
                <a:schemeClr val="accent1">
                  <a:lumMod val="75000"/>
                </a:schemeClr>
              </a:solidFill>
              <a:latin typeface="Avenir Black"/>
            </a:endParaRPr>
          </a:p>
          <a:p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Avenir Black"/>
              </a:rPr>
              <a:t> </a:t>
            </a:r>
          </a:p>
          <a:p>
            <a:endParaRPr lang="en-US" dirty="0">
              <a:solidFill>
                <a:schemeClr val="accent1">
                  <a:lumMod val="75000"/>
                </a:schemeClr>
              </a:solidFill>
              <a:latin typeface="Avenir Black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8CF14E7-9AC7-4047-82B6-B9A19B2F8B36}"/>
              </a:ext>
            </a:extLst>
          </p:cNvPr>
          <p:cNvSpPr txBox="1"/>
          <p:nvPr/>
        </p:nvSpPr>
        <p:spPr>
          <a:xfrm>
            <a:off x="8789247" y="1742834"/>
            <a:ext cx="12396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accent1">
                    <a:lumMod val="75000"/>
                  </a:schemeClr>
                </a:solidFill>
                <a:latin typeface="Avenir Book" panose="02000503020000020003"/>
              </a:rPr>
              <a:t>Valerie Renz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E923A44-9047-4490-B532-F19D4E9D471D}"/>
              </a:ext>
            </a:extLst>
          </p:cNvPr>
          <p:cNvSpPr txBox="1"/>
          <p:nvPr/>
        </p:nvSpPr>
        <p:spPr>
          <a:xfrm>
            <a:off x="10166552" y="1746199"/>
            <a:ext cx="124583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accent1">
                    <a:lumMod val="75000"/>
                  </a:schemeClr>
                </a:solidFill>
                <a:latin typeface="Avenir Book" panose="02000503020000020003"/>
              </a:rPr>
              <a:t>Fran Furtner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4FA85C8-3FBD-45CF-B334-8B2A158615DF}"/>
              </a:ext>
            </a:extLst>
          </p:cNvPr>
          <p:cNvSpPr txBox="1"/>
          <p:nvPr/>
        </p:nvSpPr>
        <p:spPr>
          <a:xfrm>
            <a:off x="4324931" y="2473585"/>
            <a:ext cx="7178811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Avenir Black" panose="02000503020000020003"/>
              </a:rPr>
              <a:t>Today’s presentation will cover:</a:t>
            </a:r>
          </a:p>
          <a:p>
            <a:endParaRPr lang="en-US" dirty="0">
              <a:solidFill>
                <a:schemeClr val="accent1">
                  <a:lumMod val="75000"/>
                </a:schemeClr>
              </a:solidFill>
              <a:latin typeface="Avenir Black" panose="02000503020000020003"/>
            </a:endParaRPr>
          </a:p>
          <a:p>
            <a:pPr marL="342900" indent="-342900">
              <a:lnSpc>
                <a:spcPct val="150000"/>
              </a:lnSpc>
              <a:buClr>
                <a:srgbClr val="00B050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Avenir Book" panose="02000503020000020003"/>
              </a:rPr>
              <a:t>Objectives of the Virtual Global Open House</a:t>
            </a:r>
          </a:p>
          <a:p>
            <a:pPr marL="342900" indent="-342900">
              <a:lnSpc>
                <a:spcPct val="150000"/>
              </a:lnSpc>
              <a:buClr>
                <a:srgbClr val="00B050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Avenir Book" panose="02000503020000020003"/>
              </a:rPr>
              <a:t>Chorus and regional participation</a:t>
            </a:r>
          </a:p>
          <a:p>
            <a:pPr marL="342900" indent="-342900">
              <a:lnSpc>
                <a:spcPct val="150000"/>
              </a:lnSpc>
              <a:buClr>
                <a:srgbClr val="00B050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Avenir Book" panose="02000503020000020003"/>
              </a:rPr>
              <a:t>Additional Zoom meetings for more information</a:t>
            </a:r>
          </a:p>
          <a:p>
            <a:pPr marL="342900" indent="-342900">
              <a:lnSpc>
                <a:spcPct val="150000"/>
              </a:lnSpc>
              <a:buClr>
                <a:srgbClr val="00B050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Avenir Book" panose="02000503020000020003"/>
              </a:rPr>
              <a:t>Getting started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60C7EED-1F53-4CFD-AE09-25F786F729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036" y="1243511"/>
            <a:ext cx="3353268" cy="352474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9499C1B-CF54-4530-B4D9-AEDD37D505EE}"/>
              </a:ext>
            </a:extLst>
          </p:cNvPr>
          <p:cNvSpPr txBox="1"/>
          <p:nvPr/>
        </p:nvSpPr>
        <p:spPr>
          <a:xfrm>
            <a:off x="8917859" y="1012724"/>
            <a:ext cx="10864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>
                <a:solidFill>
                  <a:schemeClr val="bg1"/>
                </a:solidFill>
              </a:rPr>
              <a:t>photo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856AFCF-F218-470C-968B-6EDA8BEB37C6}"/>
              </a:ext>
            </a:extLst>
          </p:cNvPr>
          <p:cNvSpPr/>
          <p:nvPr/>
        </p:nvSpPr>
        <p:spPr>
          <a:xfrm>
            <a:off x="10253037" y="539750"/>
            <a:ext cx="1086472" cy="12444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1C95057-35E1-4690-9771-74B2AE8E45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10270978" y="569246"/>
            <a:ext cx="1058702" cy="120725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2E630455-4748-45DC-9064-ADA1F7F9DA62}"/>
              </a:ext>
            </a:extLst>
          </p:cNvPr>
          <p:cNvSpPr/>
          <p:nvPr/>
        </p:nvSpPr>
        <p:spPr>
          <a:xfrm>
            <a:off x="8842101" y="544669"/>
            <a:ext cx="1137641" cy="123954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D031427-3CCF-45CA-96B2-BB312D44BC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81442" y="569246"/>
            <a:ext cx="1071252" cy="1200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4672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C0F4C3B-907F-3643-87F5-557191D619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5D98522-D88B-4FFB-9A64-BFC756EF1FB3}"/>
              </a:ext>
            </a:extLst>
          </p:cNvPr>
          <p:cNvSpPr txBox="1"/>
          <p:nvPr/>
        </p:nvSpPr>
        <p:spPr>
          <a:xfrm>
            <a:off x="511275" y="412955"/>
            <a:ext cx="113857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Avenir Black"/>
              </a:rPr>
              <a:t>Over the Past 6 Months</a:t>
            </a:r>
            <a:endParaRPr lang="en-US" dirty="0">
              <a:solidFill>
                <a:schemeClr val="accent1">
                  <a:lumMod val="75000"/>
                </a:schemeClr>
              </a:solidFill>
              <a:latin typeface="Avenir Black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4FA85C8-3FBD-45CF-B334-8B2A158615DF}"/>
              </a:ext>
            </a:extLst>
          </p:cNvPr>
          <p:cNvSpPr txBox="1"/>
          <p:nvPr/>
        </p:nvSpPr>
        <p:spPr>
          <a:xfrm>
            <a:off x="519846" y="1028248"/>
            <a:ext cx="6256877" cy="56169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Clr>
                <a:srgbClr val="00B050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Avenir Book" panose="02000503020000020003"/>
              </a:rPr>
              <a:t>It’s been challenging!  </a:t>
            </a:r>
          </a:p>
          <a:p>
            <a:pPr marL="342900" indent="-342900">
              <a:lnSpc>
                <a:spcPct val="150000"/>
              </a:lnSpc>
              <a:buClr>
                <a:srgbClr val="00B050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Avenir Book" panose="02000503020000020003"/>
              </a:rPr>
              <a:t>We’ve learned and adapted to virtual rehearsals.</a:t>
            </a:r>
          </a:p>
          <a:p>
            <a:pPr>
              <a:lnSpc>
                <a:spcPct val="150000"/>
              </a:lnSpc>
              <a:buClr>
                <a:srgbClr val="00B050"/>
              </a:buClr>
            </a:pPr>
            <a:endParaRPr lang="en-US" sz="600" dirty="0">
              <a:solidFill>
                <a:schemeClr val="accent1">
                  <a:lumMod val="75000"/>
                </a:schemeClr>
              </a:solidFill>
              <a:latin typeface="Avenir Book" panose="02000503020000020003"/>
            </a:endParaRPr>
          </a:p>
          <a:p>
            <a:pPr marL="342900" indent="-342900">
              <a:buClr>
                <a:srgbClr val="00B050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Avenir Book" panose="02000503020000020003"/>
              </a:rPr>
              <a:t>We’ve been focused on member engagement, satisfaction and retention – as we should be.</a:t>
            </a:r>
          </a:p>
          <a:p>
            <a:pPr>
              <a:buClr>
                <a:srgbClr val="00B050"/>
              </a:buClr>
            </a:pPr>
            <a:endParaRPr lang="en-US" dirty="0">
              <a:solidFill>
                <a:schemeClr val="accent1">
                  <a:lumMod val="75000"/>
                </a:schemeClr>
              </a:solidFill>
              <a:latin typeface="Avenir Book" panose="02000503020000020003"/>
            </a:endParaRPr>
          </a:p>
          <a:p>
            <a:pPr marL="342900" indent="-342900">
              <a:buClr>
                <a:srgbClr val="00B050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Avenir Book" panose="02000503020000020003"/>
              </a:rPr>
              <a:t>Despite best efforts, our membership has dropped overall – and for the first time in a long time, our membership is below 20,000.</a:t>
            </a:r>
          </a:p>
          <a:p>
            <a:pPr marL="342900" indent="-342900">
              <a:buClr>
                <a:srgbClr val="00B050"/>
              </a:buClr>
              <a:buFont typeface="Arial" panose="020B0604020202020204" pitchFamily="34" charset="0"/>
              <a:buChar char="•"/>
            </a:pPr>
            <a:endParaRPr lang="en-US" dirty="0">
              <a:solidFill>
                <a:schemeClr val="accent1">
                  <a:lumMod val="75000"/>
                </a:schemeClr>
              </a:solidFill>
              <a:latin typeface="Avenir Book" panose="02000503020000020003"/>
            </a:endParaRPr>
          </a:p>
          <a:p>
            <a:pPr>
              <a:buClr>
                <a:srgbClr val="00B050"/>
              </a:buClr>
            </a:pPr>
            <a:endParaRPr lang="en-US" sz="1400" dirty="0">
              <a:solidFill>
                <a:schemeClr val="accent1">
                  <a:lumMod val="75000"/>
                </a:schemeClr>
              </a:solidFill>
              <a:latin typeface="Avenir Book" panose="02000503020000020003"/>
            </a:endParaRPr>
          </a:p>
          <a:p>
            <a:pPr>
              <a:lnSpc>
                <a:spcPct val="150000"/>
              </a:lnSpc>
            </a:pPr>
            <a:endParaRPr lang="en-US" dirty="0">
              <a:solidFill>
                <a:schemeClr val="accent1">
                  <a:lumMod val="75000"/>
                </a:schemeClr>
              </a:solidFill>
              <a:latin typeface="Avenir Book" panose="02000503020000020003"/>
            </a:endParaRPr>
          </a:p>
          <a:p>
            <a:pPr>
              <a:lnSpc>
                <a:spcPct val="150000"/>
              </a:lnSpc>
            </a:pPr>
            <a:r>
              <a:rPr lang="en-US" sz="1800" b="1" dirty="0">
                <a:solidFill>
                  <a:schemeClr val="accent1">
                    <a:lumMod val="75000"/>
                  </a:schemeClr>
                </a:solidFill>
                <a:latin typeface="Avenir Book" panose="02000503020000020003"/>
              </a:rPr>
              <a:t>Let’s rally and work together to turn this trend around.</a:t>
            </a:r>
            <a:endParaRPr lang="en-US" sz="1800" b="1" dirty="0">
              <a:latin typeface="Avenir Book" panose="02000503020000020003"/>
            </a:endParaRPr>
          </a:p>
          <a:p>
            <a:pPr>
              <a:lnSpc>
                <a:spcPct val="150000"/>
              </a:lnSpc>
            </a:pPr>
            <a:endParaRPr lang="en-US" dirty="0">
              <a:solidFill>
                <a:schemeClr val="accent1">
                  <a:lumMod val="75000"/>
                </a:schemeClr>
              </a:solidFill>
              <a:latin typeface="Avenir Book" panose="02000503020000020003"/>
            </a:endParaRPr>
          </a:p>
          <a:p>
            <a:pPr>
              <a:lnSpc>
                <a:spcPct val="150000"/>
              </a:lnSpc>
            </a:pPr>
            <a:endParaRPr lang="en-US" dirty="0">
              <a:solidFill>
                <a:schemeClr val="accent1">
                  <a:lumMod val="75000"/>
                </a:schemeClr>
              </a:solidFill>
              <a:latin typeface="Avenir Book" panose="02000503020000020003"/>
            </a:endParaRPr>
          </a:p>
          <a:p>
            <a:pPr>
              <a:lnSpc>
                <a:spcPct val="150000"/>
              </a:lnSpc>
              <a:buClr>
                <a:srgbClr val="00B050"/>
              </a:buClr>
            </a:pPr>
            <a:endParaRPr lang="en-US" sz="2000" b="1" dirty="0">
              <a:solidFill>
                <a:schemeClr val="accent1">
                  <a:lumMod val="75000"/>
                </a:schemeClr>
              </a:solidFill>
              <a:latin typeface="Avenir Book" panose="02000503020000020003"/>
            </a:endParaRPr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286A3A2-C8EF-44C5-BE2F-AD1C070D64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64979" y="874619"/>
            <a:ext cx="3950270" cy="390829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8FE590C-7AFF-4D12-AB65-3C148FB87A3E}"/>
              </a:ext>
            </a:extLst>
          </p:cNvPr>
          <p:cNvSpPr txBox="1"/>
          <p:nvPr/>
        </p:nvSpPr>
        <p:spPr>
          <a:xfrm>
            <a:off x="8760540" y="2487557"/>
            <a:ext cx="13666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March </a:t>
            </a:r>
          </a:p>
          <a:p>
            <a:pPr algn="ctr"/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2020</a:t>
            </a:r>
          </a:p>
        </p:txBody>
      </p:sp>
    </p:spTree>
    <p:extLst>
      <p:ext uri="{BB962C8B-B14F-4D97-AF65-F5344CB8AC3E}">
        <p14:creationId xmlns:p14="http://schemas.microsoft.com/office/powerpoint/2010/main" val="24409512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C0F4C3B-907F-3643-87F5-557191D619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5D98522-D88B-4FFB-9A64-BFC756EF1FB3}"/>
              </a:ext>
            </a:extLst>
          </p:cNvPr>
          <p:cNvSpPr txBox="1"/>
          <p:nvPr/>
        </p:nvSpPr>
        <p:spPr>
          <a:xfrm>
            <a:off x="511275" y="412955"/>
            <a:ext cx="113857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Avenir Black"/>
              </a:rPr>
              <a:t>Member Recruitment</a:t>
            </a:r>
            <a:endParaRPr lang="en-US" dirty="0">
              <a:solidFill>
                <a:schemeClr val="accent1">
                  <a:lumMod val="75000"/>
                </a:schemeClr>
              </a:solidFill>
              <a:latin typeface="Avenir Black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4FA85C8-3FBD-45CF-B334-8B2A158615DF}"/>
              </a:ext>
            </a:extLst>
          </p:cNvPr>
          <p:cNvSpPr txBox="1"/>
          <p:nvPr/>
        </p:nvSpPr>
        <p:spPr>
          <a:xfrm>
            <a:off x="519846" y="1057742"/>
            <a:ext cx="6677367" cy="60939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Clr>
                <a:srgbClr val="00B050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Avenir Book" panose="02000503020000020003"/>
              </a:rPr>
              <a:t>Some choruses have added a few members</a:t>
            </a:r>
          </a:p>
          <a:p>
            <a:pPr marL="342900" indent="-342900">
              <a:lnSpc>
                <a:spcPct val="150000"/>
              </a:lnSpc>
              <a:buClr>
                <a:srgbClr val="00B050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Avenir Book" panose="02000503020000020003"/>
              </a:rPr>
              <a:t>A number of choruses have an open invitation on their websites</a:t>
            </a:r>
          </a:p>
          <a:p>
            <a:pPr marL="342900" indent="-342900">
              <a:lnSpc>
                <a:spcPct val="150000"/>
              </a:lnSpc>
              <a:buClr>
                <a:srgbClr val="00B050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Avenir Book" panose="02000503020000020003"/>
              </a:rPr>
              <a:t>Many choruses have had the occasional guest</a:t>
            </a:r>
          </a:p>
          <a:p>
            <a:pPr marL="342900" indent="-342900">
              <a:lnSpc>
                <a:spcPct val="150000"/>
              </a:lnSpc>
              <a:buClr>
                <a:srgbClr val="00B050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Avenir Book" panose="02000503020000020003"/>
              </a:rPr>
              <a:t>But significant and proactive recruitment hasn’t been a priority</a:t>
            </a:r>
          </a:p>
          <a:p>
            <a:pPr>
              <a:lnSpc>
                <a:spcPct val="150000"/>
              </a:lnSpc>
              <a:buClr>
                <a:srgbClr val="00B050"/>
              </a:buClr>
            </a:pPr>
            <a:endParaRPr lang="en-US" sz="1000" dirty="0">
              <a:solidFill>
                <a:schemeClr val="accent1">
                  <a:lumMod val="75000"/>
                </a:schemeClr>
              </a:solidFill>
              <a:latin typeface="Avenir Book" panose="02000503020000020003"/>
            </a:endParaRPr>
          </a:p>
          <a:p>
            <a:pPr>
              <a:lnSpc>
                <a:spcPct val="150000"/>
              </a:lnSpc>
              <a:buClr>
                <a:srgbClr val="00B050"/>
              </a:buClr>
            </a:pP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Avenir Book" panose="02000503020000020003"/>
              </a:rPr>
              <a:t>Now is the time to focus on attracting new members again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dirty="0">
              <a:solidFill>
                <a:schemeClr val="accent1">
                  <a:lumMod val="75000"/>
                </a:schemeClr>
              </a:solidFill>
              <a:latin typeface="Avenir Book" panose="02000503020000020003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dirty="0">
              <a:solidFill>
                <a:schemeClr val="accent1">
                  <a:lumMod val="75000"/>
                </a:schemeClr>
              </a:solidFill>
              <a:latin typeface="Avenir Book" panose="02000503020000020003"/>
            </a:endParaRPr>
          </a:p>
          <a:p>
            <a:pPr>
              <a:lnSpc>
                <a:spcPct val="150000"/>
              </a:lnSpc>
            </a:pPr>
            <a:endParaRPr lang="en-US" dirty="0">
              <a:solidFill>
                <a:schemeClr val="accent1">
                  <a:lumMod val="75000"/>
                </a:schemeClr>
              </a:solidFill>
              <a:latin typeface="Avenir Book" panose="02000503020000020003"/>
            </a:endParaRP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9499C1B-CF54-4530-B4D9-AEDD37D505EE}"/>
              </a:ext>
            </a:extLst>
          </p:cNvPr>
          <p:cNvSpPr txBox="1"/>
          <p:nvPr/>
        </p:nvSpPr>
        <p:spPr>
          <a:xfrm>
            <a:off x="7895303" y="1071716"/>
            <a:ext cx="10864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>
                <a:solidFill>
                  <a:schemeClr val="bg1"/>
                </a:solidFill>
              </a:rPr>
              <a:t>photo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D888EDB0-AF52-4AC1-978D-D20462EC2C60}"/>
              </a:ext>
            </a:extLst>
          </p:cNvPr>
          <p:cNvGrpSpPr/>
          <p:nvPr/>
        </p:nvGrpSpPr>
        <p:grpSpPr>
          <a:xfrm>
            <a:off x="8216819" y="396389"/>
            <a:ext cx="3294404" cy="4710486"/>
            <a:chOff x="8374135" y="396389"/>
            <a:chExt cx="3294404" cy="4710486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F26863CB-FFAF-4710-86DF-B4276402FD1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374135" y="396389"/>
              <a:ext cx="3294404" cy="3230805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0DC10F84-774F-4FD6-905E-A6B12C24C8F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374135" y="3639869"/>
              <a:ext cx="3294404" cy="1467006"/>
            </a:xfrm>
            <a:prstGeom prst="rect">
              <a:avLst/>
            </a:prstGeom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74C8FEAE-A365-4DDC-84C2-2C94E585B3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37472" y="4001715"/>
            <a:ext cx="3733359" cy="2647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77482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C0F4C3B-907F-3643-87F5-557191D619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5D98522-D88B-4FFB-9A64-BFC756EF1FB3}"/>
              </a:ext>
            </a:extLst>
          </p:cNvPr>
          <p:cNvSpPr txBox="1"/>
          <p:nvPr/>
        </p:nvSpPr>
        <p:spPr>
          <a:xfrm>
            <a:off x="511275" y="412955"/>
            <a:ext cx="113857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Avenir Black"/>
              </a:rPr>
              <a:t>We Have a Lot to Offer</a:t>
            </a:r>
            <a:endParaRPr lang="en-US" dirty="0">
              <a:solidFill>
                <a:schemeClr val="accent1">
                  <a:lumMod val="75000"/>
                </a:schemeClr>
              </a:solidFill>
              <a:latin typeface="Avenir Black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4FA85C8-3FBD-45CF-B334-8B2A158615DF}"/>
              </a:ext>
            </a:extLst>
          </p:cNvPr>
          <p:cNvSpPr txBox="1"/>
          <p:nvPr/>
        </p:nvSpPr>
        <p:spPr>
          <a:xfrm>
            <a:off x="519846" y="1018413"/>
            <a:ext cx="11072384" cy="77559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Clr>
                <a:srgbClr val="00B050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Avenir Book" panose="02000503020000020003"/>
              </a:rPr>
              <a:t>Education and skill development</a:t>
            </a:r>
          </a:p>
          <a:p>
            <a:pPr marL="342900" indent="-342900">
              <a:lnSpc>
                <a:spcPct val="150000"/>
              </a:lnSpc>
              <a:buClr>
                <a:srgbClr val="00B050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Avenir Book" panose="02000503020000020003"/>
              </a:rPr>
              <a:t>Fellowship and fun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dirty="0">
              <a:solidFill>
                <a:schemeClr val="accent1">
                  <a:lumMod val="75000"/>
                </a:schemeClr>
              </a:solidFill>
              <a:latin typeface="Avenir Book" panose="02000503020000020003"/>
            </a:endParaRPr>
          </a:p>
          <a:p>
            <a:pPr>
              <a:lnSpc>
                <a:spcPct val="150000"/>
              </a:lnSpc>
            </a:pP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Avenir Book" panose="02000503020000020003"/>
              </a:rPr>
              <a:t>Virtual rehearsals have opened new doors</a:t>
            </a:r>
          </a:p>
          <a:p>
            <a:pPr marL="342900" indent="-342900">
              <a:lnSpc>
                <a:spcPct val="150000"/>
              </a:lnSpc>
              <a:buClr>
                <a:srgbClr val="00B050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Avenir Book" panose="02000503020000020003"/>
              </a:rPr>
              <a:t>We can watch ourselves sing</a:t>
            </a:r>
          </a:p>
          <a:p>
            <a:pPr marL="342900" indent="-342900">
              <a:lnSpc>
                <a:spcPct val="150000"/>
              </a:lnSpc>
              <a:buClr>
                <a:srgbClr val="00B050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Avenir Book" panose="02000503020000020003"/>
              </a:rPr>
              <a:t>We can access rehearsal from anywhere</a:t>
            </a:r>
          </a:p>
          <a:p>
            <a:pPr marL="342900" indent="-342900">
              <a:lnSpc>
                <a:spcPct val="150000"/>
              </a:lnSpc>
              <a:buClr>
                <a:srgbClr val="00B050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Avenir Book" panose="02000503020000020003"/>
              </a:rPr>
              <a:t>We have a vast and rich array of teachers, friends, and resources outside our usual circle</a:t>
            </a:r>
          </a:p>
          <a:p>
            <a:pPr marL="342900" indent="-342900">
              <a:lnSpc>
                <a:spcPct val="150000"/>
              </a:lnSpc>
              <a:buClr>
                <a:srgbClr val="00B050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Avenir Book" panose="02000503020000020003"/>
              </a:rPr>
              <a:t>We have a stronger sense of connection and community as we journey through this phase together</a:t>
            </a:r>
          </a:p>
          <a:p>
            <a:pPr>
              <a:lnSpc>
                <a:spcPct val="150000"/>
              </a:lnSpc>
            </a:pPr>
            <a:endParaRPr lang="en-US" dirty="0">
              <a:solidFill>
                <a:schemeClr val="accent1">
                  <a:lumMod val="75000"/>
                </a:schemeClr>
              </a:solidFill>
              <a:latin typeface="Avenir Book" panose="02000503020000020003"/>
            </a:endParaRPr>
          </a:p>
          <a:p>
            <a:pPr>
              <a:lnSpc>
                <a:spcPct val="150000"/>
              </a:lnSpc>
            </a:pP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Avenir Book" panose="02000503020000020003"/>
              </a:rPr>
              <a:t>Singers WANT what we have to offer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dirty="0">
              <a:solidFill>
                <a:schemeClr val="accent1">
                  <a:lumMod val="75000"/>
                </a:schemeClr>
              </a:solidFill>
              <a:latin typeface="Avenir Book" panose="02000503020000020003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dirty="0">
              <a:solidFill>
                <a:schemeClr val="accent1">
                  <a:lumMod val="75000"/>
                </a:schemeClr>
              </a:solidFill>
              <a:latin typeface="Avenir Book" panose="02000503020000020003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dirty="0">
              <a:solidFill>
                <a:schemeClr val="accent1">
                  <a:lumMod val="75000"/>
                </a:schemeClr>
              </a:solidFill>
              <a:latin typeface="Avenir Book" panose="02000503020000020003"/>
            </a:endParaRP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9499C1B-CF54-4530-B4D9-AEDD37D505EE}"/>
              </a:ext>
            </a:extLst>
          </p:cNvPr>
          <p:cNvSpPr txBox="1"/>
          <p:nvPr/>
        </p:nvSpPr>
        <p:spPr>
          <a:xfrm>
            <a:off x="7895303" y="1071716"/>
            <a:ext cx="10864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>
                <a:solidFill>
                  <a:schemeClr val="bg1"/>
                </a:solidFill>
              </a:rPr>
              <a:t>photo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58375E5-FA36-4FDC-A0E0-87DEB360A9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74993" y="305727"/>
            <a:ext cx="1905525" cy="166355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E62465C-7E8D-4829-A43C-09C746F1A8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88361" y="2073741"/>
            <a:ext cx="2024324" cy="124322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2D413B1-ADA1-4D71-BFDB-8F7A385B22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65481" y="874620"/>
            <a:ext cx="1869703" cy="2150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5474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C0F4C3B-907F-3643-87F5-557191D619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5D98522-D88B-4FFB-9A64-BFC756EF1FB3}"/>
              </a:ext>
            </a:extLst>
          </p:cNvPr>
          <p:cNvSpPr txBox="1"/>
          <p:nvPr/>
        </p:nvSpPr>
        <p:spPr>
          <a:xfrm>
            <a:off x="511275" y="393291"/>
            <a:ext cx="113857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Avenir Black"/>
              </a:rPr>
              <a:t>A Rare Opportunity</a:t>
            </a:r>
            <a:endParaRPr lang="en-US" dirty="0">
              <a:solidFill>
                <a:schemeClr val="accent1">
                  <a:lumMod val="75000"/>
                </a:schemeClr>
              </a:solidFill>
              <a:latin typeface="Avenir Black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4FA85C8-3FBD-45CF-B334-8B2A158615DF}"/>
              </a:ext>
            </a:extLst>
          </p:cNvPr>
          <p:cNvSpPr txBox="1"/>
          <p:nvPr/>
        </p:nvSpPr>
        <p:spPr>
          <a:xfrm>
            <a:off x="502102" y="948584"/>
            <a:ext cx="10834491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Avenir Book" panose="02000503020000020003"/>
              </a:rPr>
              <a:t>The 75</a:t>
            </a:r>
            <a:r>
              <a:rPr lang="en-US" sz="2000" b="1" baseline="30000" dirty="0">
                <a:solidFill>
                  <a:schemeClr val="accent1">
                    <a:lumMod val="75000"/>
                  </a:schemeClr>
                </a:solidFill>
                <a:latin typeface="Avenir Book" panose="02000503020000020003"/>
              </a:rPr>
              <a:t>th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Avenir Book" panose="02000503020000020003"/>
              </a:rPr>
              <a:t> Anniversary Virtual Convention 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Avenir Book" panose="02000503020000020003"/>
              </a:rPr>
              <a:t>on Oct. 15-17 can help prospective members understand</a:t>
            </a:r>
          </a:p>
          <a:p>
            <a:pPr marL="342900" indent="-342900">
              <a:lnSpc>
                <a:spcPct val="150000"/>
              </a:lnSpc>
              <a:buClr>
                <a:srgbClr val="00B050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Avenir Book" panose="02000503020000020003"/>
              </a:rPr>
              <a:t>the breadth and depth of our organization – knowledge, talent, accomplishments, friendships</a:t>
            </a:r>
          </a:p>
          <a:p>
            <a:pPr marL="342900" indent="-342900">
              <a:lnSpc>
                <a:spcPct val="150000"/>
              </a:lnSpc>
              <a:buClr>
                <a:srgbClr val="00B050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Avenir Book" panose="02000503020000020003"/>
              </a:rPr>
              <a:t>our history and our vision for the future</a:t>
            </a:r>
          </a:p>
          <a:p>
            <a:pPr marL="342900" indent="-342900">
              <a:lnSpc>
                <a:spcPct val="150000"/>
              </a:lnSpc>
              <a:buClr>
                <a:srgbClr val="00B050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Avenir Book" panose="02000503020000020003"/>
                <a:hlinkClick r:id="rId3"/>
              </a:rPr>
              <a:t>https://sweetadelines.com/2020-Virtual-Convention</a:t>
            </a:r>
            <a:endParaRPr lang="en-US" dirty="0">
              <a:solidFill>
                <a:schemeClr val="accent1">
                  <a:lumMod val="75000"/>
                </a:schemeClr>
              </a:solidFill>
              <a:latin typeface="Avenir Book" panose="02000503020000020003"/>
            </a:endParaRPr>
          </a:p>
          <a:p>
            <a:pPr marL="342900" indent="-342900">
              <a:lnSpc>
                <a:spcPct val="150000"/>
              </a:lnSpc>
              <a:buClr>
                <a:srgbClr val="00B050"/>
              </a:buClr>
              <a:buFont typeface="Arial" panose="020B0604020202020204" pitchFamily="34" charset="0"/>
              <a:buChar char="•"/>
            </a:pPr>
            <a:endParaRPr lang="en-US" dirty="0">
              <a:solidFill>
                <a:schemeClr val="accent1">
                  <a:lumMod val="75000"/>
                </a:schemeClr>
              </a:solidFill>
              <a:latin typeface="Avenir Book" panose="02000503020000020003"/>
            </a:endParaRPr>
          </a:p>
          <a:p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007E2C0-9898-4134-968E-E5D6F6277D4E}"/>
              </a:ext>
            </a:extLst>
          </p:cNvPr>
          <p:cNvSpPr/>
          <p:nvPr/>
        </p:nvSpPr>
        <p:spPr>
          <a:xfrm>
            <a:off x="5574890" y="3102642"/>
            <a:ext cx="4168878" cy="2196947"/>
          </a:xfrm>
          <a:prstGeom prst="rect">
            <a:avLst/>
          </a:prstGeom>
          <a:gradFill flip="none" rotWithShape="1">
            <a:gsLst>
              <a:gs pos="0">
                <a:srgbClr val="FFCC00">
                  <a:tint val="66000"/>
                  <a:satMod val="160000"/>
                </a:srgbClr>
              </a:gs>
              <a:gs pos="50000">
                <a:srgbClr val="FFCC00">
                  <a:tint val="44500"/>
                  <a:satMod val="160000"/>
                </a:srgbClr>
              </a:gs>
              <a:gs pos="100000">
                <a:srgbClr val="FFCC00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EF5994B0-E77B-4C7F-B80C-BF36FAE1FBF9}"/>
              </a:ext>
            </a:extLst>
          </p:cNvPr>
          <p:cNvGrpSpPr/>
          <p:nvPr/>
        </p:nvGrpSpPr>
        <p:grpSpPr>
          <a:xfrm>
            <a:off x="2212413" y="2721193"/>
            <a:ext cx="8111460" cy="2705672"/>
            <a:chOff x="2212413" y="2455721"/>
            <a:chExt cx="8111460" cy="2705672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03FC13CC-BDA3-4E0E-8A8B-9938FEAD9DB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212413" y="2780387"/>
              <a:ext cx="3362477" cy="2313631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E3403748-3F6A-492F-A62A-2193BC720C77}"/>
                </a:ext>
              </a:extLst>
            </p:cNvPr>
            <p:cNvSpPr txBox="1"/>
            <p:nvPr/>
          </p:nvSpPr>
          <p:spPr>
            <a:xfrm>
              <a:off x="5791868" y="2930013"/>
              <a:ext cx="4532005" cy="22313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500"/>
                </a:spcAft>
              </a:pPr>
              <a:r>
                <a:rPr lang="en-US" sz="1600" dirty="0">
                  <a:solidFill>
                    <a:schemeClr val="accent1">
                      <a:lumMod val="75000"/>
                    </a:schemeClr>
                  </a:solidFill>
                  <a:latin typeface="Avenir Book" panose="02000503020000020003"/>
                </a:rPr>
                <a:t>State of the organization</a:t>
              </a:r>
            </a:p>
            <a:p>
              <a:pPr>
                <a:spcAft>
                  <a:spcPts val="500"/>
                </a:spcAft>
              </a:pPr>
              <a:r>
                <a:rPr lang="en-US" sz="1600" dirty="0">
                  <a:solidFill>
                    <a:schemeClr val="accent1">
                      <a:lumMod val="75000"/>
                    </a:schemeClr>
                  </a:solidFill>
                  <a:latin typeface="Avenir Book" panose="02000503020000020003"/>
                </a:rPr>
                <a:t>Education classes</a:t>
              </a:r>
            </a:p>
            <a:p>
              <a:pPr>
                <a:spcAft>
                  <a:spcPts val="500"/>
                </a:spcAft>
              </a:pPr>
              <a:r>
                <a:rPr lang="en-US" sz="1600" dirty="0">
                  <a:solidFill>
                    <a:schemeClr val="accent1">
                      <a:lumMod val="75000"/>
                    </a:schemeClr>
                  </a:solidFill>
                  <a:latin typeface="Avenir Book" panose="02000503020000020003"/>
                </a:rPr>
                <a:t>Special awards</a:t>
              </a:r>
            </a:p>
            <a:p>
              <a:pPr>
                <a:spcAft>
                  <a:spcPts val="500"/>
                </a:spcAft>
              </a:pPr>
              <a:r>
                <a:rPr lang="en-US" sz="1600" dirty="0">
                  <a:solidFill>
                    <a:schemeClr val="accent1">
                      <a:lumMod val="75000"/>
                    </a:schemeClr>
                  </a:solidFill>
                  <a:latin typeface="Avenir Book" panose="02000503020000020003"/>
                </a:rPr>
                <a:t>Most memorable performances in SA history</a:t>
              </a:r>
            </a:p>
            <a:p>
              <a:pPr>
                <a:spcAft>
                  <a:spcPts val="500"/>
                </a:spcAft>
              </a:pPr>
              <a:r>
                <a:rPr lang="en-US" sz="1600" dirty="0">
                  <a:solidFill>
                    <a:schemeClr val="accent1">
                      <a:lumMod val="75000"/>
                    </a:schemeClr>
                  </a:solidFill>
                  <a:latin typeface="Avenir Book" panose="02000503020000020003"/>
                </a:rPr>
                <a:t>Check-ins with champions and regions</a:t>
              </a:r>
            </a:p>
            <a:p>
              <a:pPr>
                <a:spcAft>
                  <a:spcPts val="500"/>
                </a:spcAft>
              </a:pPr>
              <a:r>
                <a:rPr lang="en-US" sz="1600" dirty="0">
                  <a:solidFill>
                    <a:schemeClr val="accent1">
                      <a:lumMod val="75000"/>
                    </a:schemeClr>
                  </a:solidFill>
                  <a:latin typeface="Avenir Book" panose="02000503020000020003"/>
                </a:rPr>
                <a:t>Opportunities to sing</a:t>
              </a:r>
            </a:p>
            <a:p>
              <a:endParaRPr lang="en-US" dirty="0"/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FE115327-9B54-4A62-8A40-0C69BB37F64F}"/>
                </a:ext>
              </a:extLst>
            </p:cNvPr>
            <p:cNvSpPr/>
            <p:nvPr/>
          </p:nvSpPr>
          <p:spPr>
            <a:xfrm>
              <a:off x="9260981" y="2455721"/>
              <a:ext cx="944567" cy="948584"/>
            </a:xfrm>
            <a:prstGeom prst="ellipse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7FF6102-DB54-4C9D-AF14-060685135587}"/>
                </a:ext>
              </a:extLst>
            </p:cNvPr>
            <p:cNvSpPr txBox="1"/>
            <p:nvPr/>
          </p:nvSpPr>
          <p:spPr>
            <a:xfrm>
              <a:off x="9399640" y="2780387"/>
              <a:ext cx="6587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chemeClr val="accent1">
                      <a:lumMod val="75000"/>
                    </a:schemeClr>
                  </a:solidFill>
                </a:rPr>
                <a:t>FREE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560601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C0F4C3B-907F-3643-87F5-557191D619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5D98522-D88B-4FFB-9A64-BFC756EF1FB3}"/>
              </a:ext>
            </a:extLst>
          </p:cNvPr>
          <p:cNvSpPr txBox="1"/>
          <p:nvPr/>
        </p:nvSpPr>
        <p:spPr>
          <a:xfrm>
            <a:off x="511275" y="393291"/>
            <a:ext cx="113857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Avenir Black"/>
              </a:rPr>
              <a:t>A Rare Opportunity</a:t>
            </a:r>
            <a:endParaRPr lang="en-US" dirty="0">
              <a:solidFill>
                <a:schemeClr val="accent1">
                  <a:lumMod val="75000"/>
                </a:schemeClr>
              </a:solidFill>
              <a:latin typeface="Avenir Black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4FA85C8-3FBD-45CF-B334-8B2A158615DF}"/>
              </a:ext>
            </a:extLst>
          </p:cNvPr>
          <p:cNvSpPr txBox="1"/>
          <p:nvPr/>
        </p:nvSpPr>
        <p:spPr>
          <a:xfrm>
            <a:off x="511933" y="595623"/>
            <a:ext cx="5131783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endParaRPr lang="en-US" dirty="0">
              <a:solidFill>
                <a:schemeClr val="accent1">
                  <a:lumMod val="75000"/>
                </a:schemeClr>
              </a:solidFill>
              <a:latin typeface="Avenir Book" panose="02000503020000020003"/>
            </a:endParaRPr>
          </a:p>
          <a:p>
            <a:pPr>
              <a:lnSpc>
                <a:spcPct val="150000"/>
              </a:lnSpc>
            </a:pP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Avenir Book" panose="02000503020000020003"/>
              </a:rPr>
              <a:t>The Coronet Club’s “First You Dream” Show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Avenir Book" panose="02000503020000020003"/>
              </a:rPr>
              <a:t>A free, live stream event on October 24</a:t>
            </a:r>
          </a:p>
          <a:p>
            <a:pPr>
              <a:lnSpc>
                <a:spcPct val="150000"/>
              </a:lnSpc>
            </a:pPr>
            <a:endParaRPr lang="en-US" sz="1000" dirty="0">
              <a:solidFill>
                <a:schemeClr val="accent1">
                  <a:lumMod val="75000"/>
                </a:schemeClr>
              </a:solidFill>
              <a:latin typeface="Avenir Book" panose="02000503020000020003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Avenir Book" panose="02000503020000020003"/>
              </a:rPr>
              <a:t>Best-in-class entertainment and another view into our world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dirty="0">
              <a:solidFill>
                <a:schemeClr val="accent1">
                  <a:lumMod val="75000"/>
                </a:schemeClr>
              </a:solidFill>
              <a:latin typeface="Avenir Book" panose="02000503020000020003"/>
            </a:endParaRP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9499C1B-CF54-4530-B4D9-AEDD37D505EE}"/>
              </a:ext>
            </a:extLst>
          </p:cNvPr>
          <p:cNvSpPr txBox="1"/>
          <p:nvPr/>
        </p:nvSpPr>
        <p:spPr>
          <a:xfrm>
            <a:off x="7895303" y="1071716"/>
            <a:ext cx="10864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>
                <a:solidFill>
                  <a:schemeClr val="bg1"/>
                </a:solidFill>
              </a:rPr>
              <a:t>photo</a:t>
            </a:r>
          </a:p>
        </p:txBody>
      </p:sp>
      <p:graphicFrame>
        <p:nvGraphicFramePr>
          <p:cNvPr id="11" name="Object 10">
            <a:extLst>
              <a:ext uri="{FF2B5EF4-FFF2-40B4-BE49-F238E27FC236}">
                <a16:creationId xmlns:a16="http://schemas.microsoft.com/office/drawing/2014/main" id="{2787CFAE-D708-4D06-B8E3-A67E3371BEB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76150630"/>
              </p:ext>
            </p:extLst>
          </p:nvPr>
        </p:nvGraphicFramePr>
        <p:xfrm>
          <a:off x="6273308" y="749305"/>
          <a:ext cx="3243990" cy="424545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8" name="Acrobat Document" r:id="rId4" imgW="4663440" imgH="6103549" progId="AcroExch.Document.DC">
                  <p:embed/>
                </p:oleObj>
              </mc:Choice>
              <mc:Fallback>
                <p:oleObj name="Acrobat Document" r:id="rId4" imgW="4663440" imgH="6103549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273308" y="749305"/>
                        <a:ext cx="3243990" cy="424545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8956987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5D98522-D88B-4FFB-9A64-BFC756EF1FB3}"/>
              </a:ext>
            </a:extLst>
          </p:cNvPr>
          <p:cNvSpPr txBox="1"/>
          <p:nvPr/>
        </p:nvSpPr>
        <p:spPr>
          <a:xfrm>
            <a:off x="511275" y="412955"/>
            <a:ext cx="113857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Avenir Black"/>
              </a:rPr>
              <a:t>Next Steps</a:t>
            </a:r>
            <a:endParaRPr lang="en-US" dirty="0">
              <a:solidFill>
                <a:schemeClr val="accent1">
                  <a:lumMod val="75000"/>
                </a:schemeClr>
              </a:solidFill>
              <a:latin typeface="Avenir Black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9499C1B-CF54-4530-B4D9-AEDD37D505EE}"/>
              </a:ext>
            </a:extLst>
          </p:cNvPr>
          <p:cNvSpPr txBox="1"/>
          <p:nvPr/>
        </p:nvSpPr>
        <p:spPr>
          <a:xfrm>
            <a:off x="7895303" y="1071716"/>
            <a:ext cx="10864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>
                <a:solidFill>
                  <a:schemeClr val="bg1"/>
                </a:solidFill>
              </a:rPr>
              <a:t>photo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AACDCCB9-A4C5-4788-9CF8-169AFB2E5EE9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3C0F4C3B-907F-3643-87F5-557191D619D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CBD516AF-49BB-4F32-9813-D808125BCFFE}"/>
                </a:ext>
              </a:extLst>
            </p:cNvPr>
            <p:cNvGrpSpPr/>
            <p:nvPr/>
          </p:nvGrpSpPr>
          <p:grpSpPr>
            <a:xfrm>
              <a:off x="550585" y="1307243"/>
              <a:ext cx="3475688" cy="3697379"/>
              <a:chOff x="7934629" y="707477"/>
              <a:chExt cx="3475688" cy="3697379"/>
            </a:xfrm>
          </p:grpSpPr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40A0CDEE-1AFC-4952-87AC-DF5F6657EAB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9320251" y="1424508"/>
                <a:ext cx="2090066" cy="2196944"/>
              </a:xfrm>
              <a:prstGeom prst="rect">
                <a:avLst/>
              </a:prstGeom>
            </p:spPr>
          </p:pic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30397B51-33AA-4ADF-AEC0-56BF85E7425B}"/>
                  </a:ext>
                </a:extLst>
              </p:cNvPr>
              <p:cNvSpPr/>
              <p:nvPr/>
            </p:nvSpPr>
            <p:spPr>
              <a:xfrm>
                <a:off x="8357419" y="894740"/>
                <a:ext cx="1012723" cy="1007184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" name="Arc 10">
                <a:extLst>
                  <a:ext uri="{FF2B5EF4-FFF2-40B4-BE49-F238E27FC236}">
                    <a16:creationId xmlns:a16="http://schemas.microsoft.com/office/drawing/2014/main" id="{B781EEB2-0792-40C9-A7DF-69F54D2B50D2}"/>
                  </a:ext>
                </a:extLst>
              </p:cNvPr>
              <p:cNvSpPr/>
              <p:nvPr/>
            </p:nvSpPr>
            <p:spPr>
              <a:xfrm flipH="1">
                <a:off x="8382003" y="707477"/>
                <a:ext cx="2718613" cy="3697379"/>
              </a:xfrm>
              <a:prstGeom prst="arc">
                <a:avLst>
                  <a:gd name="adj1" fmla="val 16717187"/>
                  <a:gd name="adj2" fmla="val 4864967"/>
                </a:avLst>
              </a:prstGeom>
              <a:ln w="762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C180100F-368F-478F-9A70-6CA85237CC68}"/>
                  </a:ext>
                </a:extLst>
              </p:cNvPr>
              <p:cNvSpPr/>
              <p:nvPr/>
            </p:nvSpPr>
            <p:spPr>
              <a:xfrm>
                <a:off x="8362335" y="3151242"/>
                <a:ext cx="1012723" cy="1007184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A3EE120B-405D-4813-BD95-D1186ABB3F66}"/>
                  </a:ext>
                </a:extLst>
              </p:cNvPr>
              <p:cNvSpPr/>
              <p:nvPr/>
            </p:nvSpPr>
            <p:spPr>
              <a:xfrm>
                <a:off x="7934629" y="2028527"/>
                <a:ext cx="1012723" cy="1007184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99EFDF0B-9B3F-406D-889C-8A8A7BC732F8}"/>
                </a:ext>
              </a:extLst>
            </p:cNvPr>
            <p:cNvSpPr/>
            <p:nvPr/>
          </p:nvSpPr>
          <p:spPr>
            <a:xfrm>
              <a:off x="1922205" y="1278491"/>
              <a:ext cx="184374" cy="186511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885CA988-7A0C-4754-983F-73F28D8ED825}"/>
                </a:ext>
              </a:extLst>
            </p:cNvPr>
            <p:cNvSpPr/>
            <p:nvPr/>
          </p:nvSpPr>
          <p:spPr>
            <a:xfrm>
              <a:off x="1976285" y="4862352"/>
              <a:ext cx="184374" cy="186511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6C3192C6-C106-40C3-9FC6-5F9D9B695A16}"/>
                </a:ext>
              </a:extLst>
            </p:cNvPr>
            <p:cNvSpPr txBox="1"/>
            <p:nvPr/>
          </p:nvSpPr>
          <p:spPr>
            <a:xfrm>
              <a:off x="997959" y="1759975"/>
              <a:ext cx="97453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chemeClr val="bg1"/>
                  </a:solidFill>
                  <a:latin typeface="Avenir Book"/>
                </a:rPr>
                <a:t>Important Need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C199F76D-AA40-499D-80E9-06D3967D58A3}"/>
                </a:ext>
              </a:extLst>
            </p:cNvPr>
            <p:cNvSpPr txBox="1"/>
            <p:nvPr/>
          </p:nvSpPr>
          <p:spPr>
            <a:xfrm>
              <a:off x="688258" y="2890684"/>
              <a:ext cx="69809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chemeClr val="bg1"/>
                  </a:solidFill>
                  <a:latin typeface="Avenir Book"/>
                </a:rPr>
                <a:t>Lots to Offer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F1F440CB-F2CC-454B-8B51-BC36A6195CC8}"/>
                </a:ext>
              </a:extLst>
            </p:cNvPr>
            <p:cNvSpPr txBox="1"/>
            <p:nvPr/>
          </p:nvSpPr>
          <p:spPr>
            <a:xfrm>
              <a:off x="914399" y="4024576"/>
              <a:ext cx="110611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chemeClr val="bg1"/>
                  </a:solidFill>
                  <a:latin typeface="Avenir Book"/>
                </a:rPr>
                <a:t>Rare Opportunity</a:t>
              </a: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245CB508-1632-4D0D-A2B1-3AE35668300E}"/>
              </a:ext>
            </a:extLst>
          </p:cNvPr>
          <p:cNvSpPr txBox="1"/>
          <p:nvPr/>
        </p:nvSpPr>
        <p:spPr>
          <a:xfrm>
            <a:off x="518608" y="346036"/>
            <a:ext cx="625331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Avenir Black"/>
              </a:rPr>
              <a:t>To Summarize . . .</a:t>
            </a:r>
            <a:endParaRPr lang="en-US" sz="2400" dirty="0">
              <a:solidFill>
                <a:schemeClr val="accent1">
                  <a:lumMod val="75000"/>
                </a:schemeClr>
              </a:solidFill>
              <a:latin typeface="Avenir Black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45B1DE6-23C5-4A7A-9E07-1CAC57A43807}"/>
              </a:ext>
            </a:extLst>
          </p:cNvPr>
          <p:cNvSpPr txBox="1"/>
          <p:nvPr/>
        </p:nvSpPr>
        <p:spPr>
          <a:xfrm>
            <a:off x="4583514" y="1355182"/>
            <a:ext cx="6610527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Clr>
                <a:srgbClr val="00B050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Avenir Book" panose="02000503020000020003"/>
              </a:rPr>
              <a:t>Let’s start building our membership again </a:t>
            </a:r>
          </a:p>
          <a:p>
            <a:pPr>
              <a:buClr>
                <a:srgbClr val="00B050"/>
              </a:buClr>
            </a:pPr>
            <a:endParaRPr lang="en-US" dirty="0">
              <a:solidFill>
                <a:schemeClr val="accent1">
                  <a:lumMod val="75000"/>
                </a:schemeClr>
              </a:solidFill>
              <a:latin typeface="Avenir Book" panose="02000503020000020003"/>
            </a:endParaRPr>
          </a:p>
          <a:p>
            <a:pPr marL="285750" indent="-285750">
              <a:buClr>
                <a:srgbClr val="00B050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Avenir Book" panose="02000503020000020003"/>
              </a:rPr>
              <a:t>Singers are looking for the many benefits we have to offer</a:t>
            </a:r>
          </a:p>
          <a:p>
            <a:pPr>
              <a:buClr>
                <a:srgbClr val="00B050"/>
              </a:buClr>
            </a:pPr>
            <a:endParaRPr lang="en-US" dirty="0">
              <a:solidFill>
                <a:schemeClr val="accent1">
                  <a:lumMod val="75000"/>
                </a:schemeClr>
              </a:solidFill>
              <a:latin typeface="Avenir Book" panose="02000503020000020003"/>
            </a:endParaRPr>
          </a:p>
          <a:p>
            <a:pPr marL="285750" indent="-285750">
              <a:buClr>
                <a:srgbClr val="00B050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Avenir Book" panose="02000503020000020003"/>
              </a:rPr>
              <a:t>We have an extraordinary opportunity to show prospective members multiple facets of our organization in a short window of time</a:t>
            </a:r>
          </a:p>
          <a:p>
            <a:pPr>
              <a:buClr>
                <a:srgbClr val="00B050"/>
              </a:buClr>
            </a:pPr>
            <a:endParaRPr lang="en-US" dirty="0">
              <a:solidFill>
                <a:schemeClr val="accent1">
                  <a:lumMod val="75000"/>
                </a:schemeClr>
              </a:solidFill>
              <a:latin typeface="Avenir Book" panose="02000503020000020003"/>
            </a:endParaRPr>
          </a:p>
          <a:p>
            <a:pPr marL="285750" indent="-285750">
              <a:buClr>
                <a:srgbClr val="00B050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Avenir Book" panose="02000503020000020003"/>
              </a:rPr>
              <a:t>Let’s open our virtual doors and arms to guests – and show them the talent, joy, and love that is Sweet Adelines International</a:t>
            </a:r>
          </a:p>
          <a:p>
            <a:pPr>
              <a:buClr>
                <a:srgbClr val="00B050"/>
              </a:buClr>
            </a:pPr>
            <a:endParaRPr lang="en-US" dirty="0">
              <a:solidFill>
                <a:schemeClr val="accent1">
                  <a:lumMod val="75000"/>
                </a:schemeClr>
              </a:solidFill>
              <a:latin typeface="Avenir Book" panose="02000503020000020003"/>
            </a:endParaRPr>
          </a:p>
          <a:p>
            <a:pPr>
              <a:buClr>
                <a:srgbClr val="00B050"/>
              </a:buClr>
            </a:pPr>
            <a:endParaRPr lang="en-US" dirty="0">
              <a:solidFill>
                <a:schemeClr val="accent1">
                  <a:lumMod val="75000"/>
                </a:schemeClr>
              </a:solidFill>
              <a:latin typeface="Avenir Book" panose="02000503020000020003"/>
            </a:endParaRPr>
          </a:p>
        </p:txBody>
      </p:sp>
    </p:spTree>
    <p:extLst>
      <p:ext uri="{BB962C8B-B14F-4D97-AF65-F5344CB8AC3E}">
        <p14:creationId xmlns:p14="http://schemas.microsoft.com/office/powerpoint/2010/main" val="9206551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C0F4C3B-907F-3643-87F5-557191D619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5D98522-D88B-4FFB-9A64-BFC756EF1FB3}"/>
              </a:ext>
            </a:extLst>
          </p:cNvPr>
          <p:cNvSpPr txBox="1"/>
          <p:nvPr/>
        </p:nvSpPr>
        <p:spPr>
          <a:xfrm>
            <a:off x="511275" y="412955"/>
            <a:ext cx="113857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Avenir Black"/>
              </a:rPr>
              <a:t>Virtual Global Open House in October</a:t>
            </a:r>
            <a:endParaRPr lang="en-US" dirty="0">
              <a:solidFill>
                <a:schemeClr val="accent1">
                  <a:lumMod val="75000"/>
                </a:schemeClr>
              </a:solidFill>
              <a:latin typeface="Avenir Black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4FA85C8-3FBD-45CF-B334-8B2A158615DF}"/>
              </a:ext>
            </a:extLst>
          </p:cNvPr>
          <p:cNvSpPr txBox="1"/>
          <p:nvPr/>
        </p:nvSpPr>
        <p:spPr>
          <a:xfrm>
            <a:off x="519846" y="1008579"/>
            <a:ext cx="10618722" cy="5059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Avenir Book" panose="02000503020000020003"/>
              </a:rPr>
              <a:t>A worldwide, coordinated and concerted effort to bring in new members</a:t>
            </a: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9499C1B-CF54-4530-B4D9-AEDD37D505EE}"/>
              </a:ext>
            </a:extLst>
          </p:cNvPr>
          <p:cNvSpPr txBox="1"/>
          <p:nvPr/>
        </p:nvSpPr>
        <p:spPr>
          <a:xfrm>
            <a:off x="7895303" y="1071716"/>
            <a:ext cx="10864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>
                <a:solidFill>
                  <a:schemeClr val="bg1"/>
                </a:solidFill>
              </a:rPr>
              <a:t>photo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6374DC2D-40B6-493B-A844-77123A7831D2}"/>
              </a:ext>
            </a:extLst>
          </p:cNvPr>
          <p:cNvGrpSpPr/>
          <p:nvPr/>
        </p:nvGrpSpPr>
        <p:grpSpPr>
          <a:xfrm>
            <a:off x="7737987" y="2202426"/>
            <a:ext cx="4315728" cy="2806117"/>
            <a:chOff x="1161361" y="122751"/>
            <a:chExt cx="9869277" cy="6573167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B604BA7A-2449-43F1-BF6F-F182535855D5}"/>
                </a:ext>
              </a:extLst>
            </p:cNvPr>
            <p:cNvGrpSpPr/>
            <p:nvPr/>
          </p:nvGrpSpPr>
          <p:grpSpPr>
            <a:xfrm>
              <a:off x="1161361" y="122751"/>
              <a:ext cx="9869277" cy="6573167"/>
              <a:chOff x="1161361" y="142416"/>
              <a:chExt cx="9869277" cy="6573167"/>
            </a:xfrm>
          </p:grpSpPr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7D5A4279-516B-414D-810B-9302BF12BEF3}"/>
                  </a:ext>
                </a:extLst>
              </p:cNvPr>
              <p:cNvGrpSpPr/>
              <p:nvPr/>
            </p:nvGrpSpPr>
            <p:grpSpPr>
              <a:xfrm>
                <a:off x="1161361" y="142416"/>
                <a:ext cx="9869277" cy="6573167"/>
                <a:chOff x="1161361" y="142416"/>
                <a:chExt cx="9869277" cy="6573167"/>
              </a:xfrm>
            </p:grpSpPr>
            <p:pic>
              <p:nvPicPr>
                <p:cNvPr id="14" name="Picture 13">
                  <a:extLst>
                    <a:ext uri="{FF2B5EF4-FFF2-40B4-BE49-F238E27FC236}">
                      <a16:creationId xmlns:a16="http://schemas.microsoft.com/office/drawing/2014/main" id="{E480EBED-A149-46EF-B92F-F1E98C269B6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1161361" y="142416"/>
                  <a:ext cx="9869277" cy="6573167"/>
                </a:xfrm>
                <a:prstGeom prst="rect">
                  <a:avLst/>
                </a:prstGeom>
              </p:spPr>
            </p:pic>
            <p:pic>
              <p:nvPicPr>
                <p:cNvPr id="15" name="Picture 14">
                  <a:extLst>
                    <a:ext uri="{FF2B5EF4-FFF2-40B4-BE49-F238E27FC236}">
                      <a16:creationId xmlns:a16="http://schemas.microsoft.com/office/drawing/2014/main" id="{5B997A3F-7D96-4AF9-9616-90F8B68D910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3225146" y="344108"/>
                  <a:ext cx="1815566" cy="1484692"/>
                </a:xfrm>
                <a:prstGeom prst="rect">
                  <a:avLst/>
                </a:prstGeom>
              </p:spPr>
            </p:pic>
          </p:grpSp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3E1957F7-6D03-4E97-939E-9439E187031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091245" y="5059850"/>
                <a:ext cx="2033091" cy="1429441"/>
              </a:xfrm>
              <a:prstGeom prst="rect">
                <a:avLst/>
              </a:prstGeom>
            </p:spPr>
          </p:pic>
        </p:grp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12F37B09-4271-469E-B9D8-A92665B7B2B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924816" y="5013438"/>
              <a:ext cx="1841507" cy="1460505"/>
            </a:xfrm>
            <a:prstGeom prst="rect">
              <a:avLst/>
            </a:prstGeom>
          </p:spPr>
        </p:pic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E544962A-8A98-4BF7-8270-3E086530E21D}"/>
              </a:ext>
            </a:extLst>
          </p:cNvPr>
          <p:cNvSpPr txBox="1"/>
          <p:nvPr/>
        </p:nvSpPr>
        <p:spPr>
          <a:xfrm>
            <a:off x="519846" y="1704789"/>
            <a:ext cx="6913341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Avenir Book" panose="02000503020000020003"/>
              </a:rPr>
              <a:t>We acknowledge that’s fast timing – and we want to make it as easy as possible on you</a:t>
            </a:r>
          </a:p>
          <a:p>
            <a:endParaRPr lang="en-US" dirty="0">
              <a:solidFill>
                <a:schemeClr val="accent1">
                  <a:lumMod val="75000"/>
                </a:schemeClr>
              </a:solidFill>
              <a:latin typeface="Avenir Book" panose="02000503020000020003"/>
            </a:endParaRPr>
          </a:p>
          <a:p>
            <a:pPr>
              <a:lnSpc>
                <a:spcPct val="150000"/>
              </a:lnSpc>
            </a:pP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Avenir Book" panose="02000503020000020003"/>
              </a:rPr>
              <a:t>Choruses</a:t>
            </a:r>
            <a:endParaRPr lang="en-US" b="1" dirty="0">
              <a:solidFill>
                <a:schemeClr val="accent1">
                  <a:lumMod val="75000"/>
                </a:schemeClr>
              </a:solidFill>
              <a:latin typeface="Avenir Book" panose="02000503020000020003"/>
            </a:endParaRPr>
          </a:p>
          <a:p>
            <a:pPr marL="342900" indent="-342900">
              <a:lnSpc>
                <a:spcPct val="150000"/>
              </a:lnSpc>
              <a:buClr>
                <a:srgbClr val="00B050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Avenir Book" panose="02000503020000020003"/>
              </a:rPr>
              <a:t>Dedicate one of your rehearsals in October to a virtual guest night</a:t>
            </a:r>
          </a:p>
          <a:p>
            <a:pPr marL="342900" indent="-342900">
              <a:lnSpc>
                <a:spcPct val="150000"/>
              </a:lnSpc>
              <a:buClr>
                <a:srgbClr val="00B050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Avenir Book" panose="02000503020000020003"/>
              </a:rPr>
              <a:t>Actively market to new prospects and former members</a:t>
            </a:r>
          </a:p>
          <a:p>
            <a:pPr marL="342900" indent="-342900">
              <a:lnSpc>
                <a:spcPct val="150000"/>
              </a:lnSpc>
              <a:buClr>
                <a:srgbClr val="00B050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Avenir Book" panose="02000503020000020003"/>
              </a:rPr>
              <a:t>Make it easy for guests to join you and enjoy their time with you</a:t>
            </a:r>
          </a:p>
          <a:p>
            <a:pPr>
              <a:lnSpc>
                <a:spcPct val="150000"/>
              </a:lnSpc>
              <a:buClr>
                <a:srgbClr val="00B050"/>
              </a:buClr>
            </a:pPr>
            <a:endParaRPr lang="en-US" sz="600" dirty="0">
              <a:solidFill>
                <a:schemeClr val="accent1">
                  <a:lumMod val="75000"/>
                </a:schemeClr>
              </a:solidFill>
              <a:latin typeface="Avenir Book" panose="02000503020000020003"/>
            </a:endParaRPr>
          </a:p>
          <a:p>
            <a:pPr marL="342900" indent="-342900">
              <a:buClr>
                <a:srgbClr val="00B050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Avenir Book" panose="02000503020000020003"/>
              </a:rPr>
              <a:t>Invite guests to participate in regional and international events</a:t>
            </a:r>
          </a:p>
          <a:p>
            <a:pPr>
              <a:buClr>
                <a:srgbClr val="00B050"/>
              </a:buClr>
            </a:pPr>
            <a:endParaRPr lang="en-US" sz="1400" dirty="0">
              <a:solidFill>
                <a:schemeClr val="accent1">
                  <a:lumMod val="75000"/>
                </a:schemeClr>
              </a:solidFill>
              <a:latin typeface="Avenir Book" panose="02000503020000020003"/>
            </a:endParaRPr>
          </a:p>
          <a:p>
            <a:pPr marL="342900" indent="-342900">
              <a:buClr>
                <a:srgbClr val="00B050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Avenir Book" panose="02000503020000020003"/>
              </a:rPr>
              <a:t>Stay connected; follow up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231608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4422</TotalTime>
  <Words>1021</Words>
  <Application>Microsoft Office PowerPoint</Application>
  <PresentationFormat>Widescreen</PresentationFormat>
  <Paragraphs>224</Paragraphs>
  <Slides>15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2" baseType="lpstr">
      <vt:lpstr>Arial</vt:lpstr>
      <vt:lpstr>Avenir Black</vt:lpstr>
      <vt:lpstr>Avenir Book</vt:lpstr>
      <vt:lpstr>Calibri</vt:lpstr>
      <vt:lpstr>Calibri Light</vt:lpstr>
      <vt:lpstr>Office Theme</vt:lpstr>
      <vt:lpstr>Acrobat Document</vt:lpstr>
      <vt:lpstr>Virtual Global Open House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Fran  Furtner</cp:lastModifiedBy>
  <cp:revision>180</cp:revision>
  <cp:lastPrinted>2020-09-07T22:05:12Z</cp:lastPrinted>
  <dcterms:created xsi:type="dcterms:W3CDTF">2019-06-26T16:38:02Z</dcterms:created>
  <dcterms:modified xsi:type="dcterms:W3CDTF">2020-09-09T14:52:50Z</dcterms:modified>
</cp:coreProperties>
</file>