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79" r:id="rId2"/>
    <p:sldId id="262" r:id="rId3"/>
    <p:sldId id="286" r:id="rId4"/>
    <p:sldId id="280" r:id="rId5"/>
    <p:sldId id="285" r:id="rId6"/>
    <p:sldId id="287" r:id="rId7"/>
    <p:sldId id="284" r:id="rId8"/>
    <p:sldId id="288" r:id="rId9"/>
    <p:sldId id="283" r:id="rId10"/>
    <p:sldId id="289" r:id="rId11"/>
    <p:sldId id="282" r:id="rId12"/>
    <p:sldId id="290" r:id="rId13"/>
    <p:sldId id="281" r:id="rId14"/>
    <p:sldId id="291" r:id="rId15"/>
    <p:sldId id="292" r:id="rId16"/>
    <p:sldId id="304" r:id="rId17"/>
    <p:sldId id="264"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6AA6"/>
    <a:srgbClr val="ECEC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6"/>
    <p:restoredTop sz="94656"/>
  </p:normalViewPr>
  <p:slideViewPr>
    <p:cSldViewPr snapToGrid="0" snapToObjects="1">
      <p:cViewPr varScale="1">
        <p:scale>
          <a:sx n="110" d="100"/>
          <a:sy n="110" d="100"/>
        </p:scale>
        <p:origin x="59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9493C74-A3EE-1F40-AD30-DB60F9DCA32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EC8EA3A4-BB94-8F49-84CD-A7E8F2F527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F87253DD-F0BE-BE42-8E52-BF69A5DD3736}"/>
              </a:ext>
            </a:extLst>
          </p:cNvPr>
          <p:cNvSpPr>
            <a:spLocks noGrp="1"/>
          </p:cNvSpPr>
          <p:nvPr>
            <p:ph type="dt" sz="half" idx="10"/>
          </p:nvPr>
        </p:nvSpPr>
        <p:spPr/>
        <p:txBody>
          <a:bodyPr/>
          <a:lstStyle/>
          <a:p>
            <a:fld id="{DAE6F4F2-46F1-4543-9105-5565E128A08E}" type="datetimeFigureOut">
              <a:rPr lang="en-US" smtClean="0"/>
              <a:t>9/11/2020</a:t>
            </a:fld>
            <a:endParaRPr lang="en-US"/>
          </a:p>
        </p:txBody>
      </p:sp>
      <p:sp>
        <p:nvSpPr>
          <p:cNvPr id="5" name="Footer Placeholder 4">
            <a:extLst>
              <a:ext uri="{FF2B5EF4-FFF2-40B4-BE49-F238E27FC236}">
                <a16:creationId xmlns:a16="http://schemas.microsoft.com/office/drawing/2014/main" xmlns="" id="{3044E5F0-A917-6D45-8C40-5FF682C0B0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36CC881-12E6-CC49-8E7A-8AEE337C8128}"/>
              </a:ext>
            </a:extLst>
          </p:cNvPr>
          <p:cNvSpPr>
            <a:spLocks noGrp="1"/>
          </p:cNvSpPr>
          <p:nvPr>
            <p:ph type="sldNum" sz="quarter" idx="12"/>
          </p:nvPr>
        </p:nvSpPr>
        <p:spPr/>
        <p:txBody>
          <a:bodyPr/>
          <a:lstStyle/>
          <a:p>
            <a:fld id="{6CFF9467-BC29-8640-83E0-1A47E3E73C5F}" type="slidenum">
              <a:rPr lang="en-US" smtClean="0"/>
              <a:t>‹#›</a:t>
            </a:fld>
            <a:endParaRPr lang="en-US"/>
          </a:p>
        </p:txBody>
      </p:sp>
    </p:spTree>
    <p:extLst>
      <p:ext uri="{BB962C8B-B14F-4D97-AF65-F5344CB8AC3E}">
        <p14:creationId xmlns:p14="http://schemas.microsoft.com/office/powerpoint/2010/main" val="37372870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AFA8FC-61A3-EE4A-BE06-26B2B02BA39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27DBC380-688E-064C-8BBA-BB29327B1B5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9695015-D962-F545-AA74-9AD87944C690}"/>
              </a:ext>
            </a:extLst>
          </p:cNvPr>
          <p:cNvSpPr>
            <a:spLocks noGrp="1"/>
          </p:cNvSpPr>
          <p:nvPr>
            <p:ph type="dt" sz="half" idx="10"/>
          </p:nvPr>
        </p:nvSpPr>
        <p:spPr/>
        <p:txBody>
          <a:bodyPr/>
          <a:lstStyle/>
          <a:p>
            <a:fld id="{DAE6F4F2-46F1-4543-9105-5565E128A08E}" type="datetimeFigureOut">
              <a:rPr lang="en-US" smtClean="0"/>
              <a:t>9/11/2020</a:t>
            </a:fld>
            <a:endParaRPr lang="en-US"/>
          </a:p>
        </p:txBody>
      </p:sp>
      <p:sp>
        <p:nvSpPr>
          <p:cNvPr id="5" name="Footer Placeholder 4">
            <a:extLst>
              <a:ext uri="{FF2B5EF4-FFF2-40B4-BE49-F238E27FC236}">
                <a16:creationId xmlns:a16="http://schemas.microsoft.com/office/drawing/2014/main" xmlns="" id="{810586B0-A6F5-3C4D-BE15-2247387DF3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0B10247-EDF4-4042-AD26-A3DA260B7F23}"/>
              </a:ext>
            </a:extLst>
          </p:cNvPr>
          <p:cNvSpPr>
            <a:spLocks noGrp="1"/>
          </p:cNvSpPr>
          <p:nvPr>
            <p:ph type="sldNum" sz="quarter" idx="12"/>
          </p:nvPr>
        </p:nvSpPr>
        <p:spPr/>
        <p:txBody>
          <a:bodyPr/>
          <a:lstStyle/>
          <a:p>
            <a:fld id="{6CFF9467-BC29-8640-83E0-1A47E3E73C5F}" type="slidenum">
              <a:rPr lang="en-US" smtClean="0"/>
              <a:t>‹#›</a:t>
            </a:fld>
            <a:endParaRPr lang="en-US"/>
          </a:p>
        </p:txBody>
      </p:sp>
    </p:spTree>
    <p:extLst>
      <p:ext uri="{BB962C8B-B14F-4D97-AF65-F5344CB8AC3E}">
        <p14:creationId xmlns:p14="http://schemas.microsoft.com/office/powerpoint/2010/main" val="32969797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3AE92845-FC10-5543-85E6-22E56E0E0B9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89FDCA28-3DF0-D14A-96AB-E401C7EE7F1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1854B82-CFBE-584D-BEC5-5CFCEF9EA0B5}"/>
              </a:ext>
            </a:extLst>
          </p:cNvPr>
          <p:cNvSpPr>
            <a:spLocks noGrp="1"/>
          </p:cNvSpPr>
          <p:nvPr>
            <p:ph type="dt" sz="half" idx="10"/>
          </p:nvPr>
        </p:nvSpPr>
        <p:spPr/>
        <p:txBody>
          <a:bodyPr/>
          <a:lstStyle/>
          <a:p>
            <a:fld id="{DAE6F4F2-46F1-4543-9105-5565E128A08E}" type="datetimeFigureOut">
              <a:rPr lang="en-US" smtClean="0"/>
              <a:t>9/11/2020</a:t>
            </a:fld>
            <a:endParaRPr lang="en-US"/>
          </a:p>
        </p:txBody>
      </p:sp>
      <p:sp>
        <p:nvSpPr>
          <p:cNvPr id="5" name="Footer Placeholder 4">
            <a:extLst>
              <a:ext uri="{FF2B5EF4-FFF2-40B4-BE49-F238E27FC236}">
                <a16:creationId xmlns:a16="http://schemas.microsoft.com/office/drawing/2014/main" xmlns="" id="{AEACF671-82B3-7844-B0A4-43385E7AC7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D98F21C-9B9C-1E43-9C62-F547119BC812}"/>
              </a:ext>
            </a:extLst>
          </p:cNvPr>
          <p:cNvSpPr>
            <a:spLocks noGrp="1"/>
          </p:cNvSpPr>
          <p:nvPr>
            <p:ph type="sldNum" sz="quarter" idx="12"/>
          </p:nvPr>
        </p:nvSpPr>
        <p:spPr/>
        <p:txBody>
          <a:bodyPr/>
          <a:lstStyle/>
          <a:p>
            <a:fld id="{6CFF9467-BC29-8640-83E0-1A47E3E73C5F}" type="slidenum">
              <a:rPr lang="en-US" smtClean="0"/>
              <a:t>‹#›</a:t>
            </a:fld>
            <a:endParaRPr lang="en-US"/>
          </a:p>
        </p:txBody>
      </p:sp>
    </p:spTree>
    <p:extLst>
      <p:ext uri="{BB962C8B-B14F-4D97-AF65-F5344CB8AC3E}">
        <p14:creationId xmlns:p14="http://schemas.microsoft.com/office/powerpoint/2010/main" val="36952956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42FCD44-01D1-2D4C-84E5-52308CA94C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E6B037F-C6C4-044C-9CE9-AE9E6848D7C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3DBC0A5-88DF-EF40-AFDC-D87280592840}"/>
              </a:ext>
            </a:extLst>
          </p:cNvPr>
          <p:cNvSpPr>
            <a:spLocks noGrp="1"/>
          </p:cNvSpPr>
          <p:nvPr>
            <p:ph type="dt" sz="half" idx="10"/>
          </p:nvPr>
        </p:nvSpPr>
        <p:spPr/>
        <p:txBody>
          <a:bodyPr/>
          <a:lstStyle/>
          <a:p>
            <a:fld id="{DAE6F4F2-46F1-4543-9105-5565E128A08E}" type="datetimeFigureOut">
              <a:rPr lang="en-US" smtClean="0"/>
              <a:t>9/11/2020</a:t>
            </a:fld>
            <a:endParaRPr lang="en-US"/>
          </a:p>
        </p:txBody>
      </p:sp>
      <p:sp>
        <p:nvSpPr>
          <p:cNvPr id="5" name="Footer Placeholder 4">
            <a:extLst>
              <a:ext uri="{FF2B5EF4-FFF2-40B4-BE49-F238E27FC236}">
                <a16:creationId xmlns:a16="http://schemas.microsoft.com/office/drawing/2014/main" xmlns="" id="{DB546055-6C2E-1D4F-8719-18BBF2290E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C2C5035-70C7-E245-9EDA-B966238B1F9F}"/>
              </a:ext>
            </a:extLst>
          </p:cNvPr>
          <p:cNvSpPr>
            <a:spLocks noGrp="1"/>
          </p:cNvSpPr>
          <p:nvPr>
            <p:ph type="sldNum" sz="quarter" idx="12"/>
          </p:nvPr>
        </p:nvSpPr>
        <p:spPr/>
        <p:txBody>
          <a:bodyPr/>
          <a:lstStyle/>
          <a:p>
            <a:fld id="{6CFF9467-BC29-8640-83E0-1A47E3E73C5F}" type="slidenum">
              <a:rPr lang="en-US" smtClean="0"/>
              <a:t>‹#›</a:t>
            </a:fld>
            <a:endParaRPr lang="en-US"/>
          </a:p>
        </p:txBody>
      </p:sp>
    </p:spTree>
    <p:extLst>
      <p:ext uri="{BB962C8B-B14F-4D97-AF65-F5344CB8AC3E}">
        <p14:creationId xmlns:p14="http://schemas.microsoft.com/office/powerpoint/2010/main" val="14583433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A6DECBA-86CB-B448-B079-EA33DA6952E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124EA0CC-8CB4-B84F-928A-0ADEFE7950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15728DC2-968E-684C-A587-27103B9925C2}"/>
              </a:ext>
            </a:extLst>
          </p:cNvPr>
          <p:cNvSpPr>
            <a:spLocks noGrp="1"/>
          </p:cNvSpPr>
          <p:nvPr>
            <p:ph type="dt" sz="half" idx="10"/>
          </p:nvPr>
        </p:nvSpPr>
        <p:spPr/>
        <p:txBody>
          <a:bodyPr/>
          <a:lstStyle/>
          <a:p>
            <a:fld id="{DAE6F4F2-46F1-4543-9105-5565E128A08E}" type="datetimeFigureOut">
              <a:rPr lang="en-US" smtClean="0"/>
              <a:t>9/11/2020</a:t>
            </a:fld>
            <a:endParaRPr lang="en-US"/>
          </a:p>
        </p:txBody>
      </p:sp>
      <p:sp>
        <p:nvSpPr>
          <p:cNvPr id="5" name="Footer Placeholder 4">
            <a:extLst>
              <a:ext uri="{FF2B5EF4-FFF2-40B4-BE49-F238E27FC236}">
                <a16:creationId xmlns:a16="http://schemas.microsoft.com/office/drawing/2014/main" xmlns="" id="{39F481D9-1C9A-7D42-B565-349EDE1728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56294CA-F481-4744-BEF8-131612744298}"/>
              </a:ext>
            </a:extLst>
          </p:cNvPr>
          <p:cNvSpPr>
            <a:spLocks noGrp="1"/>
          </p:cNvSpPr>
          <p:nvPr>
            <p:ph type="sldNum" sz="quarter" idx="12"/>
          </p:nvPr>
        </p:nvSpPr>
        <p:spPr/>
        <p:txBody>
          <a:bodyPr/>
          <a:lstStyle/>
          <a:p>
            <a:fld id="{6CFF9467-BC29-8640-83E0-1A47E3E73C5F}" type="slidenum">
              <a:rPr lang="en-US" smtClean="0"/>
              <a:t>‹#›</a:t>
            </a:fld>
            <a:endParaRPr lang="en-US"/>
          </a:p>
        </p:txBody>
      </p:sp>
    </p:spTree>
    <p:extLst>
      <p:ext uri="{BB962C8B-B14F-4D97-AF65-F5344CB8AC3E}">
        <p14:creationId xmlns:p14="http://schemas.microsoft.com/office/powerpoint/2010/main" val="23642695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468EC0-1103-F64E-897C-FCD0C61246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3FC2A41-7EAE-D04A-81B6-5C34373B625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85D0D2B9-E208-B342-9186-CAADDA81BFD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C87DA4C5-18C5-8B47-A9DE-62535E4E9B1F}"/>
              </a:ext>
            </a:extLst>
          </p:cNvPr>
          <p:cNvSpPr>
            <a:spLocks noGrp="1"/>
          </p:cNvSpPr>
          <p:nvPr>
            <p:ph type="dt" sz="half" idx="10"/>
          </p:nvPr>
        </p:nvSpPr>
        <p:spPr/>
        <p:txBody>
          <a:bodyPr/>
          <a:lstStyle/>
          <a:p>
            <a:fld id="{DAE6F4F2-46F1-4543-9105-5565E128A08E}" type="datetimeFigureOut">
              <a:rPr lang="en-US" smtClean="0"/>
              <a:t>9/11/2020</a:t>
            </a:fld>
            <a:endParaRPr lang="en-US"/>
          </a:p>
        </p:txBody>
      </p:sp>
      <p:sp>
        <p:nvSpPr>
          <p:cNvPr id="6" name="Footer Placeholder 5">
            <a:extLst>
              <a:ext uri="{FF2B5EF4-FFF2-40B4-BE49-F238E27FC236}">
                <a16:creationId xmlns:a16="http://schemas.microsoft.com/office/drawing/2014/main" xmlns="" id="{EE115681-638A-874A-BD95-55881C7E99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65837111-4FBE-5645-8905-F70E6F5F8E58}"/>
              </a:ext>
            </a:extLst>
          </p:cNvPr>
          <p:cNvSpPr>
            <a:spLocks noGrp="1"/>
          </p:cNvSpPr>
          <p:nvPr>
            <p:ph type="sldNum" sz="quarter" idx="12"/>
          </p:nvPr>
        </p:nvSpPr>
        <p:spPr/>
        <p:txBody>
          <a:bodyPr/>
          <a:lstStyle/>
          <a:p>
            <a:fld id="{6CFF9467-BC29-8640-83E0-1A47E3E73C5F}" type="slidenum">
              <a:rPr lang="en-US" smtClean="0"/>
              <a:t>‹#›</a:t>
            </a:fld>
            <a:endParaRPr lang="en-US"/>
          </a:p>
        </p:txBody>
      </p:sp>
    </p:spTree>
    <p:extLst>
      <p:ext uri="{BB962C8B-B14F-4D97-AF65-F5344CB8AC3E}">
        <p14:creationId xmlns:p14="http://schemas.microsoft.com/office/powerpoint/2010/main" val="4811505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CDDC18-2A10-F04C-BD54-2B97D256D5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5FE66EF1-1DCE-ED48-A819-65E21E56655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4CA6DFD0-2313-374E-B02F-6DC7F1F9F97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7355C21-D290-FA46-8F92-69222F1242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AB43AE33-A23A-484F-A9D8-4792C7ED0DF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AC52D208-8866-F14A-BD53-972F89275F63}"/>
              </a:ext>
            </a:extLst>
          </p:cNvPr>
          <p:cNvSpPr>
            <a:spLocks noGrp="1"/>
          </p:cNvSpPr>
          <p:nvPr>
            <p:ph type="dt" sz="half" idx="10"/>
          </p:nvPr>
        </p:nvSpPr>
        <p:spPr/>
        <p:txBody>
          <a:bodyPr/>
          <a:lstStyle/>
          <a:p>
            <a:fld id="{DAE6F4F2-46F1-4543-9105-5565E128A08E}" type="datetimeFigureOut">
              <a:rPr lang="en-US" smtClean="0"/>
              <a:t>9/11/2020</a:t>
            </a:fld>
            <a:endParaRPr lang="en-US"/>
          </a:p>
        </p:txBody>
      </p:sp>
      <p:sp>
        <p:nvSpPr>
          <p:cNvPr id="8" name="Footer Placeholder 7">
            <a:extLst>
              <a:ext uri="{FF2B5EF4-FFF2-40B4-BE49-F238E27FC236}">
                <a16:creationId xmlns:a16="http://schemas.microsoft.com/office/drawing/2014/main" xmlns="" id="{153331C2-9A47-4446-8F54-76CF2C55009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F7A6AB04-F3A3-3041-8F15-7B93A60AD81A}"/>
              </a:ext>
            </a:extLst>
          </p:cNvPr>
          <p:cNvSpPr>
            <a:spLocks noGrp="1"/>
          </p:cNvSpPr>
          <p:nvPr>
            <p:ph type="sldNum" sz="quarter" idx="12"/>
          </p:nvPr>
        </p:nvSpPr>
        <p:spPr/>
        <p:txBody>
          <a:bodyPr/>
          <a:lstStyle/>
          <a:p>
            <a:fld id="{6CFF9467-BC29-8640-83E0-1A47E3E73C5F}" type="slidenum">
              <a:rPr lang="en-US" smtClean="0"/>
              <a:t>‹#›</a:t>
            </a:fld>
            <a:endParaRPr lang="en-US"/>
          </a:p>
        </p:txBody>
      </p:sp>
    </p:spTree>
    <p:extLst>
      <p:ext uri="{BB962C8B-B14F-4D97-AF65-F5344CB8AC3E}">
        <p14:creationId xmlns:p14="http://schemas.microsoft.com/office/powerpoint/2010/main" val="7013603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1DAC52-1F73-B744-A7BB-8A41F604E21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02CCC652-1C12-B74F-9CDD-3FEF79EB0CD9}"/>
              </a:ext>
            </a:extLst>
          </p:cNvPr>
          <p:cNvSpPr>
            <a:spLocks noGrp="1"/>
          </p:cNvSpPr>
          <p:nvPr>
            <p:ph type="dt" sz="half" idx="10"/>
          </p:nvPr>
        </p:nvSpPr>
        <p:spPr/>
        <p:txBody>
          <a:bodyPr/>
          <a:lstStyle/>
          <a:p>
            <a:fld id="{DAE6F4F2-46F1-4543-9105-5565E128A08E}" type="datetimeFigureOut">
              <a:rPr lang="en-US" smtClean="0"/>
              <a:t>9/11/2020</a:t>
            </a:fld>
            <a:endParaRPr lang="en-US"/>
          </a:p>
        </p:txBody>
      </p:sp>
      <p:sp>
        <p:nvSpPr>
          <p:cNvPr id="4" name="Footer Placeholder 3">
            <a:extLst>
              <a:ext uri="{FF2B5EF4-FFF2-40B4-BE49-F238E27FC236}">
                <a16:creationId xmlns:a16="http://schemas.microsoft.com/office/drawing/2014/main" xmlns="" id="{FFC42935-4041-D14D-AF8D-70953EE32BE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6948831B-7104-1242-B50B-4BDDBC476807}"/>
              </a:ext>
            </a:extLst>
          </p:cNvPr>
          <p:cNvSpPr>
            <a:spLocks noGrp="1"/>
          </p:cNvSpPr>
          <p:nvPr>
            <p:ph type="sldNum" sz="quarter" idx="12"/>
          </p:nvPr>
        </p:nvSpPr>
        <p:spPr/>
        <p:txBody>
          <a:bodyPr/>
          <a:lstStyle/>
          <a:p>
            <a:fld id="{6CFF9467-BC29-8640-83E0-1A47E3E73C5F}" type="slidenum">
              <a:rPr lang="en-US" smtClean="0"/>
              <a:t>‹#›</a:t>
            </a:fld>
            <a:endParaRPr lang="en-US"/>
          </a:p>
        </p:txBody>
      </p:sp>
    </p:spTree>
    <p:extLst>
      <p:ext uri="{BB962C8B-B14F-4D97-AF65-F5344CB8AC3E}">
        <p14:creationId xmlns:p14="http://schemas.microsoft.com/office/powerpoint/2010/main" val="4523546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2575FB6-0CCE-7F48-A83F-52C864D6BD0C}"/>
              </a:ext>
            </a:extLst>
          </p:cNvPr>
          <p:cNvSpPr>
            <a:spLocks noGrp="1"/>
          </p:cNvSpPr>
          <p:nvPr>
            <p:ph type="dt" sz="half" idx="10"/>
          </p:nvPr>
        </p:nvSpPr>
        <p:spPr/>
        <p:txBody>
          <a:bodyPr/>
          <a:lstStyle/>
          <a:p>
            <a:fld id="{DAE6F4F2-46F1-4543-9105-5565E128A08E}" type="datetimeFigureOut">
              <a:rPr lang="en-US" smtClean="0"/>
              <a:t>9/11/2020</a:t>
            </a:fld>
            <a:endParaRPr lang="en-US"/>
          </a:p>
        </p:txBody>
      </p:sp>
      <p:sp>
        <p:nvSpPr>
          <p:cNvPr id="3" name="Footer Placeholder 2">
            <a:extLst>
              <a:ext uri="{FF2B5EF4-FFF2-40B4-BE49-F238E27FC236}">
                <a16:creationId xmlns:a16="http://schemas.microsoft.com/office/drawing/2014/main" xmlns="" id="{1B0C8D2C-5ED7-F04B-835E-E98117E0588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8D0487E8-5A78-CA4D-84B7-DB7FCC8F98FA}"/>
              </a:ext>
            </a:extLst>
          </p:cNvPr>
          <p:cNvSpPr>
            <a:spLocks noGrp="1"/>
          </p:cNvSpPr>
          <p:nvPr>
            <p:ph type="sldNum" sz="quarter" idx="12"/>
          </p:nvPr>
        </p:nvSpPr>
        <p:spPr/>
        <p:txBody>
          <a:bodyPr/>
          <a:lstStyle/>
          <a:p>
            <a:fld id="{6CFF9467-BC29-8640-83E0-1A47E3E73C5F}" type="slidenum">
              <a:rPr lang="en-US" smtClean="0"/>
              <a:t>‹#›</a:t>
            </a:fld>
            <a:endParaRPr lang="en-US"/>
          </a:p>
        </p:txBody>
      </p:sp>
    </p:spTree>
    <p:extLst>
      <p:ext uri="{BB962C8B-B14F-4D97-AF65-F5344CB8AC3E}">
        <p14:creationId xmlns:p14="http://schemas.microsoft.com/office/powerpoint/2010/main" val="38345276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C0C994E-7CAB-9A4A-9C29-F9E05E972B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1D555690-8DB1-AC45-842F-9BE54BC6F5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C550AE0-9012-F547-A205-7FB0FF1254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9FE9540B-E628-DF4F-925B-779A9ABDA061}"/>
              </a:ext>
            </a:extLst>
          </p:cNvPr>
          <p:cNvSpPr>
            <a:spLocks noGrp="1"/>
          </p:cNvSpPr>
          <p:nvPr>
            <p:ph type="dt" sz="half" idx="10"/>
          </p:nvPr>
        </p:nvSpPr>
        <p:spPr/>
        <p:txBody>
          <a:bodyPr/>
          <a:lstStyle/>
          <a:p>
            <a:fld id="{DAE6F4F2-46F1-4543-9105-5565E128A08E}" type="datetimeFigureOut">
              <a:rPr lang="en-US" smtClean="0"/>
              <a:t>9/11/2020</a:t>
            </a:fld>
            <a:endParaRPr lang="en-US"/>
          </a:p>
        </p:txBody>
      </p:sp>
      <p:sp>
        <p:nvSpPr>
          <p:cNvPr id="6" name="Footer Placeholder 5">
            <a:extLst>
              <a:ext uri="{FF2B5EF4-FFF2-40B4-BE49-F238E27FC236}">
                <a16:creationId xmlns:a16="http://schemas.microsoft.com/office/drawing/2014/main" xmlns="" id="{33FAA818-64EA-B747-9829-8304E88AD4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DD0F53E-FF1C-854A-BF89-3BF04B65F698}"/>
              </a:ext>
            </a:extLst>
          </p:cNvPr>
          <p:cNvSpPr>
            <a:spLocks noGrp="1"/>
          </p:cNvSpPr>
          <p:nvPr>
            <p:ph type="sldNum" sz="quarter" idx="12"/>
          </p:nvPr>
        </p:nvSpPr>
        <p:spPr/>
        <p:txBody>
          <a:bodyPr/>
          <a:lstStyle/>
          <a:p>
            <a:fld id="{6CFF9467-BC29-8640-83E0-1A47E3E73C5F}" type="slidenum">
              <a:rPr lang="en-US" smtClean="0"/>
              <a:t>‹#›</a:t>
            </a:fld>
            <a:endParaRPr lang="en-US"/>
          </a:p>
        </p:txBody>
      </p:sp>
    </p:spTree>
    <p:extLst>
      <p:ext uri="{BB962C8B-B14F-4D97-AF65-F5344CB8AC3E}">
        <p14:creationId xmlns:p14="http://schemas.microsoft.com/office/powerpoint/2010/main" val="25624627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E63963-5C11-F047-99C5-FF7237966A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E1D58797-9896-7140-834D-AF542FD4D58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D40CC4E2-C2EC-6A47-9778-8B48072A26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58BC5136-0EF3-6341-A7C6-6C1A4B06ADDD}"/>
              </a:ext>
            </a:extLst>
          </p:cNvPr>
          <p:cNvSpPr>
            <a:spLocks noGrp="1"/>
          </p:cNvSpPr>
          <p:nvPr>
            <p:ph type="dt" sz="half" idx="10"/>
          </p:nvPr>
        </p:nvSpPr>
        <p:spPr/>
        <p:txBody>
          <a:bodyPr/>
          <a:lstStyle/>
          <a:p>
            <a:fld id="{DAE6F4F2-46F1-4543-9105-5565E128A08E}" type="datetimeFigureOut">
              <a:rPr lang="en-US" smtClean="0"/>
              <a:t>9/11/2020</a:t>
            </a:fld>
            <a:endParaRPr lang="en-US"/>
          </a:p>
        </p:txBody>
      </p:sp>
      <p:sp>
        <p:nvSpPr>
          <p:cNvPr id="6" name="Footer Placeholder 5">
            <a:extLst>
              <a:ext uri="{FF2B5EF4-FFF2-40B4-BE49-F238E27FC236}">
                <a16:creationId xmlns:a16="http://schemas.microsoft.com/office/drawing/2014/main" xmlns="" id="{7044D395-54AA-6C43-B5D0-B54AC0786F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D3685AA2-3E09-8948-A42F-C892FE74F303}"/>
              </a:ext>
            </a:extLst>
          </p:cNvPr>
          <p:cNvSpPr>
            <a:spLocks noGrp="1"/>
          </p:cNvSpPr>
          <p:nvPr>
            <p:ph type="sldNum" sz="quarter" idx="12"/>
          </p:nvPr>
        </p:nvSpPr>
        <p:spPr/>
        <p:txBody>
          <a:bodyPr/>
          <a:lstStyle/>
          <a:p>
            <a:fld id="{6CFF9467-BC29-8640-83E0-1A47E3E73C5F}" type="slidenum">
              <a:rPr lang="en-US" smtClean="0"/>
              <a:t>‹#›</a:t>
            </a:fld>
            <a:endParaRPr lang="en-US"/>
          </a:p>
        </p:txBody>
      </p:sp>
    </p:spTree>
    <p:extLst>
      <p:ext uri="{BB962C8B-B14F-4D97-AF65-F5344CB8AC3E}">
        <p14:creationId xmlns:p14="http://schemas.microsoft.com/office/powerpoint/2010/main" val="16704682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9E1B0EE1-3C76-0644-BE12-467736258B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CE7DC2FA-7879-024E-970A-6F96A24E4B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B791E22-BCC5-094E-9B2E-1F981B41ABA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E6F4F2-46F1-4543-9105-5565E128A08E}" type="datetimeFigureOut">
              <a:rPr lang="en-US" smtClean="0"/>
              <a:t>9/11/2020</a:t>
            </a:fld>
            <a:endParaRPr lang="en-US"/>
          </a:p>
        </p:txBody>
      </p:sp>
      <p:sp>
        <p:nvSpPr>
          <p:cNvPr id="5" name="Footer Placeholder 4">
            <a:extLst>
              <a:ext uri="{FF2B5EF4-FFF2-40B4-BE49-F238E27FC236}">
                <a16:creationId xmlns:a16="http://schemas.microsoft.com/office/drawing/2014/main" xmlns="" id="{18952A51-8614-B14C-873B-BE4612A969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8ADCEB04-5A1F-CA49-BA94-7C4149F53CC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FF9467-BC29-8640-83E0-1A47E3E73C5F}" type="slidenum">
              <a:rPr lang="en-US" smtClean="0"/>
              <a:t>‹#›</a:t>
            </a:fld>
            <a:endParaRPr lang="en-US"/>
          </a:p>
        </p:txBody>
      </p:sp>
    </p:spTree>
    <p:extLst>
      <p:ext uri="{BB962C8B-B14F-4D97-AF65-F5344CB8AC3E}">
        <p14:creationId xmlns:p14="http://schemas.microsoft.com/office/powerpoint/2010/main" val="10155802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2.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7F08B05-899E-0344-9B64-76C2B643C58F}"/>
              </a:ext>
            </a:extLst>
          </p:cNvPr>
          <p:cNvPicPr>
            <a:picLocks noChangeAspect="1"/>
          </p:cNvPicPr>
          <p:nvPr/>
        </p:nvPicPr>
        <p:blipFill>
          <a:blip r:embed="rId2"/>
          <a:stretch>
            <a:fillRect/>
          </a:stretch>
        </p:blipFill>
        <p:spPr>
          <a:xfrm>
            <a:off x="0" y="0"/>
            <a:ext cx="12192000" cy="6858000"/>
          </a:xfrm>
          <a:prstGeom prst="rect">
            <a:avLst/>
          </a:prstGeom>
        </p:spPr>
      </p:pic>
      <p:sp>
        <p:nvSpPr>
          <p:cNvPr id="8" name="Title 1">
            <a:extLst>
              <a:ext uri="{FF2B5EF4-FFF2-40B4-BE49-F238E27FC236}">
                <a16:creationId xmlns:a16="http://schemas.microsoft.com/office/drawing/2014/main" xmlns="" id="{8AA49148-2E01-CC49-9102-9448354DA2A4}"/>
              </a:ext>
            </a:extLst>
          </p:cNvPr>
          <p:cNvSpPr>
            <a:spLocks noGrp="1"/>
          </p:cNvSpPr>
          <p:nvPr>
            <p:ph type="ctrTitle"/>
          </p:nvPr>
        </p:nvSpPr>
        <p:spPr>
          <a:xfrm>
            <a:off x="3211606" y="2328597"/>
            <a:ext cx="9144000" cy="1092878"/>
          </a:xfrm>
        </p:spPr>
        <p:txBody>
          <a:bodyPr>
            <a:normAutofit fontScale="90000"/>
          </a:bodyPr>
          <a:lstStyle/>
          <a:p>
            <a:r>
              <a:rPr lang="en-US" b="1" dirty="0">
                <a:solidFill>
                  <a:schemeClr val="bg1"/>
                </a:solidFill>
                <a:latin typeface="Avenir Black" panose="02000503020000020003" pitchFamily="2" charset="0"/>
              </a:rPr>
              <a:t>Virtual Global</a:t>
            </a:r>
            <a:br>
              <a:rPr lang="en-US" b="1" dirty="0">
                <a:solidFill>
                  <a:schemeClr val="bg1"/>
                </a:solidFill>
                <a:latin typeface="Avenir Black" panose="02000503020000020003" pitchFamily="2" charset="0"/>
              </a:rPr>
            </a:br>
            <a:r>
              <a:rPr lang="en-US" b="1" dirty="0">
                <a:solidFill>
                  <a:schemeClr val="bg1"/>
                </a:solidFill>
                <a:latin typeface="Avenir Black" panose="02000503020000020003" pitchFamily="2" charset="0"/>
              </a:rPr>
              <a:t>Open House</a:t>
            </a:r>
          </a:p>
        </p:txBody>
      </p:sp>
      <p:sp>
        <p:nvSpPr>
          <p:cNvPr id="9" name="Subtitle 2">
            <a:extLst>
              <a:ext uri="{FF2B5EF4-FFF2-40B4-BE49-F238E27FC236}">
                <a16:creationId xmlns:a16="http://schemas.microsoft.com/office/drawing/2014/main" xmlns="" id="{E5138C31-227A-6347-A721-B9C5716BAE4A}"/>
              </a:ext>
            </a:extLst>
          </p:cNvPr>
          <p:cNvSpPr>
            <a:spLocks noGrp="1"/>
          </p:cNvSpPr>
          <p:nvPr>
            <p:ph type="subTitle" idx="1"/>
          </p:nvPr>
        </p:nvSpPr>
        <p:spPr>
          <a:xfrm>
            <a:off x="3221438" y="3749523"/>
            <a:ext cx="9144000" cy="1655762"/>
          </a:xfrm>
        </p:spPr>
        <p:txBody>
          <a:bodyPr>
            <a:normAutofit/>
          </a:bodyPr>
          <a:lstStyle/>
          <a:p>
            <a:r>
              <a:rPr lang="en-US" sz="2800" dirty="0">
                <a:solidFill>
                  <a:schemeClr val="bg1"/>
                </a:solidFill>
              </a:rPr>
              <a:t>Planning a Successful </a:t>
            </a:r>
          </a:p>
          <a:p>
            <a:r>
              <a:rPr lang="en-US" sz="2800" dirty="0">
                <a:solidFill>
                  <a:schemeClr val="bg1"/>
                </a:solidFill>
              </a:rPr>
              <a:t>Virtual Rehearsal for Guests</a:t>
            </a:r>
            <a:endParaRPr lang="en-US" sz="2800" dirty="0">
              <a:solidFill>
                <a:schemeClr val="bg1"/>
              </a:solidFill>
              <a:latin typeface="Avenir Book" panose="02000503020000020003" pitchFamily="2" charset="0"/>
            </a:endParaRPr>
          </a:p>
        </p:txBody>
      </p:sp>
    </p:spTree>
    <p:extLst>
      <p:ext uri="{BB962C8B-B14F-4D97-AF65-F5344CB8AC3E}">
        <p14:creationId xmlns:p14="http://schemas.microsoft.com/office/powerpoint/2010/main" val="32818619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C0F4C3B-907F-3643-87F5-557191D619D2}"/>
              </a:ext>
            </a:extLst>
          </p:cNvPr>
          <p:cNvPicPr>
            <a:picLocks noChangeAspect="1"/>
          </p:cNvPicPr>
          <p:nvPr/>
        </p:nvPicPr>
        <p:blipFill>
          <a:blip r:embed="rId2"/>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xmlns="" id="{95D98522-D88B-4FFB-9A64-BFC756EF1FB3}"/>
              </a:ext>
            </a:extLst>
          </p:cNvPr>
          <p:cNvSpPr txBox="1"/>
          <p:nvPr/>
        </p:nvSpPr>
        <p:spPr>
          <a:xfrm>
            <a:off x="511275" y="412955"/>
            <a:ext cx="11385755" cy="461665"/>
          </a:xfrm>
          <a:prstGeom prst="rect">
            <a:avLst/>
          </a:prstGeom>
          <a:noFill/>
        </p:spPr>
        <p:txBody>
          <a:bodyPr wrap="square" rtlCol="0">
            <a:spAutoFit/>
          </a:bodyPr>
          <a:lstStyle/>
          <a:p>
            <a:r>
              <a:rPr lang="en-US" sz="2400" b="1" dirty="0">
                <a:solidFill>
                  <a:schemeClr val="accent1">
                    <a:lumMod val="75000"/>
                  </a:schemeClr>
                </a:solidFill>
                <a:latin typeface="Avenir Black"/>
              </a:rPr>
              <a:t>Voice Placement . . . Virtually</a:t>
            </a:r>
            <a:endParaRPr lang="en-US" dirty="0">
              <a:solidFill>
                <a:schemeClr val="accent1">
                  <a:lumMod val="75000"/>
                </a:schemeClr>
              </a:solidFill>
              <a:latin typeface="Avenir Black"/>
            </a:endParaRPr>
          </a:p>
        </p:txBody>
      </p:sp>
      <p:sp>
        <p:nvSpPr>
          <p:cNvPr id="8" name="TextBox 7">
            <a:extLst>
              <a:ext uri="{FF2B5EF4-FFF2-40B4-BE49-F238E27FC236}">
                <a16:creationId xmlns:a16="http://schemas.microsoft.com/office/drawing/2014/main" xmlns="" id="{E4FA85C8-3FBD-45CF-B334-8B2A158615DF}"/>
              </a:ext>
            </a:extLst>
          </p:cNvPr>
          <p:cNvSpPr txBox="1"/>
          <p:nvPr/>
        </p:nvSpPr>
        <p:spPr>
          <a:xfrm>
            <a:off x="519846" y="1185560"/>
            <a:ext cx="11377184" cy="4247317"/>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2000" dirty="0">
                <a:solidFill>
                  <a:schemeClr val="accent1">
                    <a:lumMod val="75000"/>
                  </a:schemeClr>
                </a:solidFill>
                <a:latin typeface="Avenir Black" panose="02000503020000020003"/>
              </a:rPr>
              <a:t>Breakout room with MT member or director.</a:t>
            </a:r>
          </a:p>
          <a:p>
            <a:pPr marL="342900" indent="-342900">
              <a:lnSpc>
                <a:spcPct val="150000"/>
              </a:lnSpc>
              <a:buFont typeface="Arial" panose="020B0604020202020204" pitchFamily="34" charset="0"/>
              <a:buChar char="•"/>
            </a:pPr>
            <a:r>
              <a:rPr lang="en-US" sz="2000" dirty="0">
                <a:solidFill>
                  <a:schemeClr val="accent1">
                    <a:lumMod val="75000"/>
                  </a:schemeClr>
                </a:solidFill>
                <a:latin typeface="Avenir Black" panose="02000503020000020003"/>
              </a:rPr>
              <a:t>Need strong leadership to conduct rehearsal if director is voice placing.</a:t>
            </a:r>
          </a:p>
          <a:p>
            <a:pPr marL="342900" indent="-342900">
              <a:lnSpc>
                <a:spcPct val="150000"/>
              </a:lnSpc>
              <a:buFont typeface="Arial" panose="020B0604020202020204" pitchFamily="34" charset="0"/>
              <a:buChar char="•"/>
            </a:pPr>
            <a:r>
              <a:rPr lang="en-US" sz="2000" dirty="0">
                <a:solidFill>
                  <a:schemeClr val="accent1">
                    <a:lumMod val="75000"/>
                  </a:schemeClr>
                </a:solidFill>
                <a:latin typeface="Avenir Black" panose="02000503020000020003"/>
              </a:rPr>
              <a:t>Screen share can be used to explain barbershop art form, how to read the music, etc.</a:t>
            </a:r>
          </a:p>
          <a:p>
            <a:pPr marL="342900" indent="-342900">
              <a:lnSpc>
                <a:spcPct val="150000"/>
              </a:lnSpc>
              <a:buFont typeface="Arial" panose="020B0604020202020204" pitchFamily="34" charset="0"/>
              <a:buChar char="•"/>
            </a:pPr>
            <a:r>
              <a:rPr lang="en-US" sz="2000" dirty="0">
                <a:solidFill>
                  <a:schemeClr val="accent1">
                    <a:lumMod val="75000"/>
                  </a:schemeClr>
                </a:solidFill>
                <a:latin typeface="Avenir Black" panose="02000503020000020003"/>
              </a:rPr>
              <a:t>When returning to rehearsal, the director can use the chat to privately contact membership team member, riser buddy, and new guest.</a:t>
            </a:r>
          </a:p>
          <a:p>
            <a:pPr marL="342900" indent="-342900">
              <a:lnSpc>
                <a:spcPct val="150000"/>
              </a:lnSpc>
              <a:buFont typeface="Arial" panose="020B0604020202020204" pitchFamily="34" charset="0"/>
              <a:buChar char="•"/>
            </a:pPr>
            <a:r>
              <a:rPr lang="en-US" sz="2000" dirty="0">
                <a:solidFill>
                  <a:schemeClr val="accent1">
                    <a:lumMod val="75000"/>
                  </a:schemeClr>
                </a:solidFill>
                <a:latin typeface="Avenir Black" panose="02000503020000020003"/>
              </a:rPr>
              <a:t>Alternately, a breakout room could be used to introduce the guest to their riser buddy and explain how they can ask questions and get information during a rehearsal.</a:t>
            </a:r>
          </a:p>
          <a:p>
            <a:pPr marL="342900" indent="-342900">
              <a:lnSpc>
                <a:spcPct val="150000"/>
              </a:lnSpc>
              <a:buFont typeface="Arial" panose="020B0604020202020204" pitchFamily="34" charset="0"/>
              <a:buChar char="•"/>
            </a:pPr>
            <a:r>
              <a:rPr lang="en-US" sz="2000" dirty="0">
                <a:solidFill>
                  <a:schemeClr val="accent1">
                    <a:lumMod val="75000"/>
                  </a:schemeClr>
                </a:solidFill>
                <a:latin typeface="Avenir Black" panose="02000503020000020003"/>
              </a:rPr>
              <a:t>There should be an established procedure for providing/sharing sheet music with guests during rehearsal time.</a:t>
            </a:r>
            <a:endParaRPr lang="en-US" dirty="0"/>
          </a:p>
        </p:txBody>
      </p:sp>
      <p:sp>
        <p:nvSpPr>
          <p:cNvPr id="10" name="TextBox 9">
            <a:extLst>
              <a:ext uri="{FF2B5EF4-FFF2-40B4-BE49-F238E27FC236}">
                <a16:creationId xmlns:a16="http://schemas.microsoft.com/office/drawing/2014/main" xmlns="" id="{09499C1B-CF54-4530-B4D9-AEDD37D505EE}"/>
              </a:ext>
            </a:extLst>
          </p:cNvPr>
          <p:cNvSpPr txBox="1"/>
          <p:nvPr/>
        </p:nvSpPr>
        <p:spPr>
          <a:xfrm>
            <a:off x="7895303" y="1071716"/>
            <a:ext cx="1086471" cy="369332"/>
          </a:xfrm>
          <a:prstGeom prst="rect">
            <a:avLst/>
          </a:prstGeom>
          <a:noFill/>
        </p:spPr>
        <p:txBody>
          <a:bodyPr wrap="square" rtlCol="0">
            <a:spAutoFit/>
          </a:bodyPr>
          <a:lstStyle/>
          <a:p>
            <a:pPr algn="ctr"/>
            <a:r>
              <a:rPr lang="en-US" i="1" dirty="0">
                <a:solidFill>
                  <a:schemeClr val="bg1"/>
                </a:solidFill>
              </a:rPr>
              <a:t>photo</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83008" y="225789"/>
            <a:ext cx="2712787" cy="1805699"/>
          </a:xfrm>
          <a:prstGeom prst="rect">
            <a:avLst/>
          </a:prstGeom>
        </p:spPr>
      </p:pic>
    </p:spTree>
    <p:extLst>
      <p:ext uri="{BB962C8B-B14F-4D97-AF65-F5344CB8AC3E}">
        <p14:creationId xmlns:p14="http://schemas.microsoft.com/office/powerpoint/2010/main" val="3755341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C0F4C3B-907F-3643-87F5-557191D619D2}"/>
              </a:ext>
            </a:extLst>
          </p:cNvPr>
          <p:cNvPicPr>
            <a:picLocks noChangeAspect="1"/>
          </p:cNvPicPr>
          <p:nvPr/>
        </p:nvPicPr>
        <p:blipFill>
          <a:blip r:embed="rId2"/>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xmlns="" id="{95D98522-D88B-4FFB-9A64-BFC756EF1FB3}"/>
              </a:ext>
            </a:extLst>
          </p:cNvPr>
          <p:cNvSpPr txBox="1"/>
          <p:nvPr/>
        </p:nvSpPr>
        <p:spPr>
          <a:xfrm>
            <a:off x="511275" y="412955"/>
            <a:ext cx="11385755" cy="461665"/>
          </a:xfrm>
          <a:prstGeom prst="rect">
            <a:avLst/>
          </a:prstGeom>
          <a:noFill/>
        </p:spPr>
        <p:txBody>
          <a:bodyPr wrap="square" rtlCol="0">
            <a:spAutoFit/>
          </a:bodyPr>
          <a:lstStyle/>
          <a:p>
            <a:r>
              <a:rPr lang="en-US" sz="2400" b="1" dirty="0">
                <a:solidFill>
                  <a:schemeClr val="accent1">
                    <a:lumMod val="75000"/>
                  </a:schemeClr>
                </a:solidFill>
                <a:latin typeface="Avenir Black"/>
              </a:rPr>
              <a:t>Riser Buddies . . .</a:t>
            </a:r>
            <a:endParaRPr lang="en-US" dirty="0">
              <a:solidFill>
                <a:schemeClr val="accent1">
                  <a:lumMod val="75000"/>
                </a:schemeClr>
              </a:solidFill>
              <a:latin typeface="Avenir Black"/>
            </a:endParaRPr>
          </a:p>
        </p:txBody>
      </p:sp>
      <p:sp>
        <p:nvSpPr>
          <p:cNvPr id="8" name="TextBox 7">
            <a:extLst>
              <a:ext uri="{FF2B5EF4-FFF2-40B4-BE49-F238E27FC236}">
                <a16:creationId xmlns:a16="http://schemas.microsoft.com/office/drawing/2014/main" xmlns="" id="{E4FA85C8-3FBD-45CF-B334-8B2A158615DF}"/>
              </a:ext>
            </a:extLst>
          </p:cNvPr>
          <p:cNvSpPr txBox="1"/>
          <p:nvPr/>
        </p:nvSpPr>
        <p:spPr>
          <a:xfrm>
            <a:off x="519846" y="1185560"/>
            <a:ext cx="7982470" cy="4247317"/>
          </a:xfrm>
          <a:prstGeom prst="rect">
            <a:avLst/>
          </a:prstGeom>
          <a:noFill/>
        </p:spPr>
        <p:txBody>
          <a:bodyPr wrap="square" rtlCol="0">
            <a:spAutoFit/>
          </a:bodyPr>
          <a:lstStyle/>
          <a:p>
            <a:pPr>
              <a:lnSpc>
                <a:spcPct val="150000"/>
              </a:lnSpc>
            </a:pPr>
            <a:r>
              <a:rPr lang="en-US" sz="2000" dirty="0">
                <a:solidFill>
                  <a:schemeClr val="accent1">
                    <a:lumMod val="75000"/>
                  </a:schemeClr>
                </a:solidFill>
                <a:latin typeface="Avenir Black" panose="02000503020000020003"/>
              </a:rPr>
              <a:t>Riser Buddies should be . . . </a:t>
            </a:r>
          </a:p>
          <a:p>
            <a:pPr marL="342900" indent="-342900">
              <a:lnSpc>
                <a:spcPct val="150000"/>
              </a:lnSpc>
              <a:buFont typeface="Arial" panose="020B0604020202020204" pitchFamily="34" charset="0"/>
              <a:buChar char="•"/>
            </a:pPr>
            <a:r>
              <a:rPr lang="en-US" sz="2000" dirty="0">
                <a:solidFill>
                  <a:schemeClr val="accent1">
                    <a:lumMod val="75000"/>
                  </a:schemeClr>
                </a:solidFill>
                <a:latin typeface="Avenir Black" panose="02000503020000020003"/>
              </a:rPr>
              <a:t>Pre-determined for each voice part and trained on a regular basis</a:t>
            </a:r>
          </a:p>
          <a:p>
            <a:pPr marL="342900" indent="-342900">
              <a:lnSpc>
                <a:spcPct val="150000"/>
              </a:lnSpc>
              <a:buFont typeface="Arial" panose="020B0604020202020204" pitchFamily="34" charset="0"/>
              <a:buChar char="•"/>
            </a:pPr>
            <a:r>
              <a:rPr lang="en-US" sz="2000" dirty="0">
                <a:solidFill>
                  <a:schemeClr val="accent1">
                    <a:lumMod val="75000"/>
                  </a:schemeClr>
                </a:solidFill>
                <a:latin typeface="Avenir Black" panose="02000503020000020003"/>
              </a:rPr>
              <a:t>Relatively strong, accurate singers with musical/barbershop knowledge</a:t>
            </a:r>
          </a:p>
          <a:p>
            <a:pPr marL="342900" indent="-342900">
              <a:lnSpc>
                <a:spcPct val="150000"/>
              </a:lnSpc>
              <a:buFont typeface="Arial" panose="020B0604020202020204" pitchFamily="34" charset="0"/>
              <a:buChar char="•"/>
            </a:pPr>
            <a:r>
              <a:rPr lang="en-US" sz="2000" dirty="0">
                <a:solidFill>
                  <a:schemeClr val="accent1">
                    <a:lumMod val="75000"/>
                  </a:schemeClr>
                </a:solidFill>
                <a:latin typeface="Avenir Black" panose="02000503020000020003"/>
              </a:rPr>
              <a:t>Knowledgeable about the schedule for a new member for each rehearsal</a:t>
            </a:r>
          </a:p>
          <a:p>
            <a:pPr marL="342900" indent="-342900">
              <a:lnSpc>
                <a:spcPct val="150000"/>
              </a:lnSpc>
              <a:buFont typeface="Arial" panose="020B0604020202020204" pitchFamily="34" charset="0"/>
              <a:buChar char="•"/>
            </a:pPr>
            <a:r>
              <a:rPr lang="en-US" sz="2000" dirty="0">
                <a:solidFill>
                  <a:schemeClr val="accent1">
                    <a:lumMod val="75000"/>
                  </a:schemeClr>
                </a:solidFill>
                <a:latin typeface="Avenir Black" panose="02000503020000020003"/>
              </a:rPr>
              <a:t>Energetic and positive, but not overwhelming</a:t>
            </a:r>
          </a:p>
          <a:p>
            <a:pPr marL="342900" indent="-342900">
              <a:lnSpc>
                <a:spcPct val="150000"/>
              </a:lnSpc>
              <a:buFont typeface="Arial" panose="020B0604020202020204" pitchFamily="34" charset="0"/>
              <a:buChar char="•"/>
            </a:pPr>
            <a:r>
              <a:rPr lang="en-US" sz="2000" dirty="0">
                <a:solidFill>
                  <a:schemeClr val="accent1">
                    <a:lumMod val="75000"/>
                  </a:schemeClr>
                </a:solidFill>
                <a:latin typeface="Avenir Black" panose="02000503020000020003"/>
              </a:rPr>
              <a:t>Able to contact the director with potential problems or questions during rehearsal -- the guest's "voice" during rehearsal time</a:t>
            </a:r>
            <a:endParaRPr lang="en-US" dirty="0"/>
          </a:p>
        </p:txBody>
      </p:sp>
      <p:sp>
        <p:nvSpPr>
          <p:cNvPr id="10" name="TextBox 9">
            <a:extLst>
              <a:ext uri="{FF2B5EF4-FFF2-40B4-BE49-F238E27FC236}">
                <a16:creationId xmlns:a16="http://schemas.microsoft.com/office/drawing/2014/main" xmlns="" id="{09499C1B-CF54-4530-B4D9-AEDD37D505EE}"/>
              </a:ext>
            </a:extLst>
          </p:cNvPr>
          <p:cNvSpPr txBox="1"/>
          <p:nvPr/>
        </p:nvSpPr>
        <p:spPr>
          <a:xfrm>
            <a:off x="7895303" y="1071716"/>
            <a:ext cx="1086471" cy="369332"/>
          </a:xfrm>
          <a:prstGeom prst="rect">
            <a:avLst/>
          </a:prstGeom>
          <a:noFill/>
        </p:spPr>
        <p:txBody>
          <a:bodyPr wrap="square" rtlCol="0">
            <a:spAutoFit/>
          </a:bodyPr>
          <a:lstStyle/>
          <a:p>
            <a:pPr algn="ctr"/>
            <a:r>
              <a:rPr lang="en-US" i="1" dirty="0">
                <a:solidFill>
                  <a:schemeClr val="bg1"/>
                </a:solidFill>
              </a:rPr>
              <a:t>photo</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2316" y="1071716"/>
            <a:ext cx="3415888" cy="3552535"/>
          </a:xfrm>
          <a:prstGeom prst="rect">
            <a:avLst/>
          </a:prstGeom>
        </p:spPr>
      </p:pic>
    </p:spTree>
    <p:extLst>
      <p:ext uri="{BB962C8B-B14F-4D97-AF65-F5344CB8AC3E}">
        <p14:creationId xmlns:p14="http://schemas.microsoft.com/office/powerpoint/2010/main" val="1470536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fade">
                                      <p:cBhvr>
                                        <p:cTn id="17" dur="500"/>
                                        <p:tgtEl>
                                          <p:spTgt spid="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fade">
                                      <p:cBhvr>
                                        <p:cTn id="22" dur="500"/>
                                        <p:tgtEl>
                                          <p:spTgt spid="8">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animEffect transition="in" filter="fade">
                                      <p:cBhvr>
                                        <p:cTn id="27"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C0F4C3B-907F-3643-87F5-557191D619D2}"/>
              </a:ext>
            </a:extLst>
          </p:cNvPr>
          <p:cNvPicPr>
            <a:picLocks noChangeAspect="1"/>
          </p:cNvPicPr>
          <p:nvPr/>
        </p:nvPicPr>
        <p:blipFill>
          <a:blip r:embed="rId2"/>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xmlns="" id="{95D98522-D88B-4FFB-9A64-BFC756EF1FB3}"/>
              </a:ext>
            </a:extLst>
          </p:cNvPr>
          <p:cNvSpPr txBox="1"/>
          <p:nvPr/>
        </p:nvSpPr>
        <p:spPr>
          <a:xfrm>
            <a:off x="511275" y="412955"/>
            <a:ext cx="11385755" cy="461665"/>
          </a:xfrm>
          <a:prstGeom prst="rect">
            <a:avLst/>
          </a:prstGeom>
          <a:noFill/>
        </p:spPr>
        <p:txBody>
          <a:bodyPr wrap="square" rtlCol="0">
            <a:spAutoFit/>
          </a:bodyPr>
          <a:lstStyle/>
          <a:p>
            <a:r>
              <a:rPr lang="en-US" sz="2400" b="1" dirty="0">
                <a:solidFill>
                  <a:schemeClr val="accent1">
                    <a:lumMod val="75000"/>
                  </a:schemeClr>
                </a:solidFill>
                <a:latin typeface="Avenir Black"/>
              </a:rPr>
              <a:t>Riser Buddies . . . Virtually</a:t>
            </a:r>
            <a:endParaRPr lang="en-US" dirty="0">
              <a:solidFill>
                <a:schemeClr val="accent1">
                  <a:lumMod val="75000"/>
                </a:schemeClr>
              </a:solidFill>
              <a:latin typeface="Avenir Black"/>
            </a:endParaRPr>
          </a:p>
        </p:txBody>
      </p:sp>
      <p:sp>
        <p:nvSpPr>
          <p:cNvPr id="8" name="TextBox 7">
            <a:extLst>
              <a:ext uri="{FF2B5EF4-FFF2-40B4-BE49-F238E27FC236}">
                <a16:creationId xmlns:a16="http://schemas.microsoft.com/office/drawing/2014/main" xmlns="" id="{E4FA85C8-3FBD-45CF-B334-8B2A158615DF}"/>
              </a:ext>
            </a:extLst>
          </p:cNvPr>
          <p:cNvSpPr txBox="1"/>
          <p:nvPr/>
        </p:nvSpPr>
        <p:spPr>
          <a:xfrm>
            <a:off x="519845" y="1185560"/>
            <a:ext cx="8206144" cy="4247317"/>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2000" dirty="0">
                <a:solidFill>
                  <a:schemeClr val="accent1">
                    <a:lumMod val="75000"/>
                  </a:schemeClr>
                </a:solidFill>
                <a:latin typeface="Avenir Black" panose="02000503020000020003"/>
              </a:rPr>
              <a:t>Rehearsal buddy should meet with guest either through private chat or breakout room prior to the guest joining rehearsal</a:t>
            </a:r>
          </a:p>
          <a:p>
            <a:pPr marL="342900" indent="-342900">
              <a:lnSpc>
                <a:spcPct val="150000"/>
              </a:lnSpc>
              <a:buFont typeface="Arial" panose="020B0604020202020204" pitchFamily="34" charset="0"/>
              <a:buChar char="•"/>
            </a:pPr>
            <a:r>
              <a:rPr lang="en-US" sz="2000" dirty="0">
                <a:solidFill>
                  <a:schemeClr val="accent1">
                    <a:lumMod val="75000"/>
                  </a:schemeClr>
                </a:solidFill>
                <a:latin typeface="Avenir Black" panose="02000503020000020003"/>
              </a:rPr>
              <a:t>The riser buddy should "check in," via chat, with their guest several times during the course of rehearsal</a:t>
            </a:r>
          </a:p>
          <a:p>
            <a:pPr marL="342900" indent="-342900">
              <a:lnSpc>
                <a:spcPct val="150000"/>
              </a:lnSpc>
              <a:buFont typeface="Arial" panose="020B0604020202020204" pitchFamily="34" charset="0"/>
              <a:buChar char="•"/>
            </a:pPr>
            <a:r>
              <a:rPr lang="en-US" sz="2000" dirty="0">
                <a:solidFill>
                  <a:schemeClr val="accent1">
                    <a:lumMod val="75000"/>
                  </a:schemeClr>
                </a:solidFill>
                <a:latin typeface="Avenir Black" panose="02000503020000020003"/>
              </a:rPr>
              <a:t>Director should be more aware of the guests, as well, since the riser buddies can't guide their singing.  This may include playing more part-alone tracks, more explanation of terms, etc.</a:t>
            </a:r>
          </a:p>
          <a:p>
            <a:pPr marL="342900" indent="-342900">
              <a:lnSpc>
                <a:spcPct val="150000"/>
              </a:lnSpc>
              <a:buFont typeface="Arial" panose="020B0604020202020204" pitchFamily="34" charset="0"/>
              <a:buChar char="•"/>
            </a:pPr>
            <a:r>
              <a:rPr lang="en-US" sz="2000" dirty="0">
                <a:solidFill>
                  <a:schemeClr val="accent1">
                    <a:lumMod val="75000"/>
                  </a:schemeClr>
                </a:solidFill>
                <a:latin typeface="Avenir Black" panose="02000503020000020003"/>
              </a:rPr>
              <a:t>The director should also be in contact with buddies on private chat, when necessary.</a:t>
            </a:r>
            <a:endParaRPr lang="en-US" dirty="0"/>
          </a:p>
        </p:txBody>
      </p:sp>
      <p:sp>
        <p:nvSpPr>
          <p:cNvPr id="10" name="TextBox 9">
            <a:extLst>
              <a:ext uri="{FF2B5EF4-FFF2-40B4-BE49-F238E27FC236}">
                <a16:creationId xmlns:a16="http://schemas.microsoft.com/office/drawing/2014/main" xmlns="" id="{09499C1B-CF54-4530-B4D9-AEDD37D505EE}"/>
              </a:ext>
            </a:extLst>
          </p:cNvPr>
          <p:cNvSpPr txBox="1"/>
          <p:nvPr/>
        </p:nvSpPr>
        <p:spPr>
          <a:xfrm>
            <a:off x="7895303" y="1071716"/>
            <a:ext cx="1086471" cy="369332"/>
          </a:xfrm>
          <a:prstGeom prst="rect">
            <a:avLst/>
          </a:prstGeom>
          <a:noFill/>
        </p:spPr>
        <p:txBody>
          <a:bodyPr wrap="square" rtlCol="0">
            <a:spAutoFit/>
          </a:bodyPr>
          <a:lstStyle/>
          <a:p>
            <a:pPr algn="ctr"/>
            <a:r>
              <a:rPr lang="en-US" i="1" dirty="0">
                <a:solidFill>
                  <a:schemeClr val="bg1"/>
                </a:solidFill>
              </a:rPr>
              <a:t>photo</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25989" y="505097"/>
            <a:ext cx="3171041" cy="4676545"/>
          </a:xfrm>
          <a:prstGeom prst="rect">
            <a:avLst/>
          </a:prstGeom>
        </p:spPr>
      </p:pic>
    </p:spTree>
    <p:extLst>
      <p:ext uri="{BB962C8B-B14F-4D97-AF65-F5344CB8AC3E}">
        <p14:creationId xmlns:p14="http://schemas.microsoft.com/office/powerpoint/2010/main" val="1448206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C0F4C3B-907F-3643-87F5-557191D619D2}"/>
              </a:ext>
            </a:extLst>
          </p:cNvPr>
          <p:cNvPicPr>
            <a:picLocks noChangeAspect="1"/>
          </p:cNvPicPr>
          <p:nvPr/>
        </p:nvPicPr>
        <p:blipFill>
          <a:blip r:embed="rId2"/>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xmlns="" id="{95D98522-D88B-4FFB-9A64-BFC756EF1FB3}"/>
              </a:ext>
            </a:extLst>
          </p:cNvPr>
          <p:cNvSpPr txBox="1"/>
          <p:nvPr/>
        </p:nvSpPr>
        <p:spPr>
          <a:xfrm>
            <a:off x="511275" y="412955"/>
            <a:ext cx="11385755" cy="461665"/>
          </a:xfrm>
          <a:prstGeom prst="rect">
            <a:avLst/>
          </a:prstGeom>
          <a:noFill/>
        </p:spPr>
        <p:txBody>
          <a:bodyPr wrap="square" rtlCol="0">
            <a:spAutoFit/>
          </a:bodyPr>
          <a:lstStyle/>
          <a:p>
            <a:r>
              <a:rPr lang="en-US" sz="2400" b="1" dirty="0">
                <a:solidFill>
                  <a:schemeClr val="accent1">
                    <a:lumMod val="75000"/>
                  </a:schemeClr>
                </a:solidFill>
                <a:latin typeface="Avenir Black"/>
              </a:rPr>
              <a:t>Follow Up . . .</a:t>
            </a:r>
            <a:endParaRPr lang="en-US" dirty="0">
              <a:solidFill>
                <a:schemeClr val="accent1">
                  <a:lumMod val="75000"/>
                </a:schemeClr>
              </a:solidFill>
              <a:latin typeface="Avenir Black"/>
            </a:endParaRPr>
          </a:p>
        </p:txBody>
      </p:sp>
      <p:sp>
        <p:nvSpPr>
          <p:cNvPr id="8" name="TextBox 7">
            <a:extLst>
              <a:ext uri="{FF2B5EF4-FFF2-40B4-BE49-F238E27FC236}">
                <a16:creationId xmlns:a16="http://schemas.microsoft.com/office/drawing/2014/main" xmlns="" id="{E4FA85C8-3FBD-45CF-B334-8B2A158615DF}"/>
              </a:ext>
            </a:extLst>
          </p:cNvPr>
          <p:cNvSpPr txBox="1"/>
          <p:nvPr/>
        </p:nvSpPr>
        <p:spPr>
          <a:xfrm>
            <a:off x="519846" y="1185560"/>
            <a:ext cx="11072384" cy="6186309"/>
          </a:xfrm>
          <a:prstGeom prst="rect">
            <a:avLst/>
          </a:prstGeom>
          <a:noFill/>
        </p:spPr>
        <p:txBody>
          <a:bodyPr wrap="square" rtlCol="0">
            <a:spAutoFit/>
          </a:bodyPr>
          <a:lstStyle/>
          <a:p>
            <a:pPr>
              <a:lnSpc>
                <a:spcPct val="150000"/>
              </a:lnSpc>
            </a:pPr>
            <a:r>
              <a:rPr lang="en-US" sz="2000" dirty="0">
                <a:solidFill>
                  <a:schemeClr val="accent1">
                    <a:lumMod val="75000"/>
                  </a:schemeClr>
                </a:solidFill>
                <a:latin typeface="Avenir Black" panose="02000503020000020003"/>
              </a:rPr>
              <a:t>Plan for them to come back!  Give the potential members all the materials they need to return the following week:</a:t>
            </a:r>
          </a:p>
          <a:p>
            <a:pPr marL="342900" indent="-342900">
              <a:lnSpc>
                <a:spcPct val="150000"/>
              </a:lnSpc>
              <a:buFont typeface="Arial" panose="020B0604020202020204" pitchFamily="34" charset="0"/>
              <a:buChar char="•"/>
            </a:pPr>
            <a:r>
              <a:rPr lang="en-US" sz="2000" dirty="0">
                <a:solidFill>
                  <a:schemeClr val="accent1">
                    <a:lumMod val="75000"/>
                  </a:schemeClr>
                </a:solidFill>
                <a:latin typeface="Avenir Black" panose="02000503020000020003"/>
              </a:rPr>
              <a:t>Website Info</a:t>
            </a:r>
          </a:p>
          <a:p>
            <a:pPr marL="342900" indent="-342900">
              <a:lnSpc>
                <a:spcPct val="150000"/>
              </a:lnSpc>
              <a:buFont typeface="Arial" panose="020B0604020202020204" pitchFamily="34" charset="0"/>
              <a:buChar char="•"/>
            </a:pPr>
            <a:r>
              <a:rPr lang="en-US" sz="2000" dirty="0">
                <a:solidFill>
                  <a:schemeClr val="accent1">
                    <a:lumMod val="75000"/>
                  </a:schemeClr>
                </a:solidFill>
                <a:latin typeface="Avenir Black" panose="02000503020000020003"/>
              </a:rPr>
              <a:t>Audition Materials</a:t>
            </a:r>
          </a:p>
          <a:p>
            <a:pPr marL="342900" indent="-342900">
              <a:lnSpc>
                <a:spcPct val="150000"/>
              </a:lnSpc>
              <a:buFont typeface="Arial" panose="020B0604020202020204" pitchFamily="34" charset="0"/>
              <a:buChar char="•"/>
            </a:pPr>
            <a:r>
              <a:rPr lang="en-US" sz="2000" dirty="0">
                <a:solidFill>
                  <a:schemeClr val="accent1">
                    <a:lumMod val="75000"/>
                  </a:schemeClr>
                </a:solidFill>
                <a:latin typeface="Avenir Black" panose="02000503020000020003"/>
              </a:rPr>
              <a:t>Contact information for the Membership Liaison and the Director</a:t>
            </a:r>
          </a:p>
          <a:p>
            <a:pPr marL="342900" indent="-342900">
              <a:lnSpc>
                <a:spcPct val="150000"/>
              </a:lnSpc>
              <a:buFont typeface="Arial" panose="020B0604020202020204" pitchFamily="34" charset="0"/>
              <a:buChar char="•"/>
            </a:pPr>
            <a:r>
              <a:rPr lang="en-US" sz="2000" dirty="0">
                <a:solidFill>
                  <a:schemeClr val="accent1">
                    <a:lumMod val="75000"/>
                  </a:schemeClr>
                </a:solidFill>
                <a:latin typeface="Avenir Black" panose="02000503020000020003"/>
              </a:rPr>
              <a:t>Follow-up email or phone call</a:t>
            </a:r>
          </a:p>
          <a:p>
            <a:pPr marL="342900" indent="-342900">
              <a:lnSpc>
                <a:spcPct val="150000"/>
              </a:lnSpc>
              <a:buFont typeface="Arial" panose="020B0604020202020204" pitchFamily="34" charset="0"/>
              <a:buChar char="•"/>
            </a:pPr>
            <a:r>
              <a:rPr lang="en-US" sz="2000" dirty="0">
                <a:solidFill>
                  <a:schemeClr val="accent1">
                    <a:lumMod val="75000"/>
                  </a:schemeClr>
                </a:solidFill>
                <a:latin typeface="Avenir Black" panose="02000503020000020003"/>
              </a:rPr>
              <a:t>First/second visit packets (as applicable)</a:t>
            </a:r>
          </a:p>
          <a:p>
            <a:pPr marL="342900" indent="-342900">
              <a:lnSpc>
                <a:spcPct val="150000"/>
              </a:lnSpc>
              <a:buFont typeface="Arial" panose="020B0604020202020204" pitchFamily="34" charset="0"/>
              <a:buChar char="•"/>
            </a:pPr>
            <a:endParaRPr lang="en-US" sz="2000" dirty="0">
              <a:solidFill>
                <a:schemeClr val="accent1">
                  <a:lumMod val="75000"/>
                </a:schemeClr>
              </a:solidFill>
              <a:latin typeface="Avenir Black" panose="02000503020000020003"/>
            </a:endParaRPr>
          </a:p>
          <a:p>
            <a:pPr>
              <a:lnSpc>
                <a:spcPct val="150000"/>
              </a:lnSpc>
            </a:pPr>
            <a:r>
              <a:rPr lang="en-US" sz="2000" dirty="0">
                <a:solidFill>
                  <a:schemeClr val="accent1">
                    <a:lumMod val="75000"/>
                  </a:schemeClr>
                </a:solidFill>
                <a:latin typeface="Avenir Black" panose="02000503020000020003"/>
              </a:rPr>
              <a:t>If the chorus goes out after rehearsal, invite the guest to come along.</a:t>
            </a:r>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10" name="TextBox 9">
            <a:extLst>
              <a:ext uri="{FF2B5EF4-FFF2-40B4-BE49-F238E27FC236}">
                <a16:creationId xmlns:a16="http://schemas.microsoft.com/office/drawing/2014/main" xmlns="" id="{09499C1B-CF54-4530-B4D9-AEDD37D505EE}"/>
              </a:ext>
            </a:extLst>
          </p:cNvPr>
          <p:cNvSpPr txBox="1"/>
          <p:nvPr/>
        </p:nvSpPr>
        <p:spPr>
          <a:xfrm>
            <a:off x="7895303" y="1071716"/>
            <a:ext cx="1086471" cy="369332"/>
          </a:xfrm>
          <a:prstGeom prst="rect">
            <a:avLst/>
          </a:prstGeom>
          <a:noFill/>
        </p:spPr>
        <p:txBody>
          <a:bodyPr wrap="square" rtlCol="0">
            <a:spAutoFit/>
          </a:bodyPr>
          <a:lstStyle/>
          <a:p>
            <a:pPr algn="ctr"/>
            <a:r>
              <a:rPr lang="en-US" i="1" dirty="0">
                <a:solidFill>
                  <a:schemeClr val="bg1"/>
                </a:solidFill>
              </a:rPr>
              <a:t>photo</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5969" y="2217963"/>
            <a:ext cx="2952932" cy="2214699"/>
          </a:xfrm>
          <a:prstGeom prst="rect">
            <a:avLst/>
          </a:prstGeom>
        </p:spPr>
      </p:pic>
    </p:spTree>
    <p:extLst>
      <p:ext uri="{BB962C8B-B14F-4D97-AF65-F5344CB8AC3E}">
        <p14:creationId xmlns:p14="http://schemas.microsoft.com/office/powerpoint/2010/main" val="670558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 calcmode="lin" valueType="num">
                                      <p:cBhvr additive="base">
                                        <p:cTn id="7"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 calcmode="lin" valueType="num">
                                      <p:cBhvr additive="base">
                                        <p:cTn id="13"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 calcmode="lin" valueType="num">
                                      <p:cBhvr additive="base">
                                        <p:cTn id="19"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xEl>
                                              <p:pRg st="4" end="4"/>
                                            </p:txEl>
                                          </p:spTgt>
                                        </p:tgtEl>
                                        <p:attrNameLst>
                                          <p:attrName>style.visibility</p:attrName>
                                        </p:attrNameLst>
                                      </p:cBhvr>
                                      <p:to>
                                        <p:strVal val="visible"/>
                                      </p:to>
                                    </p:set>
                                    <p:anim calcmode="lin" valueType="num">
                                      <p:cBhvr additive="base">
                                        <p:cTn id="25"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xEl>
                                              <p:pRg st="5" end="5"/>
                                            </p:txEl>
                                          </p:spTgt>
                                        </p:tgtEl>
                                        <p:attrNameLst>
                                          <p:attrName>style.visibility</p:attrName>
                                        </p:attrNameLst>
                                      </p:cBhvr>
                                      <p:to>
                                        <p:strVal val="visible"/>
                                      </p:to>
                                    </p:set>
                                    <p:anim calcmode="lin" valueType="num">
                                      <p:cBhvr additive="base">
                                        <p:cTn id="31"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C0F4C3B-907F-3643-87F5-557191D619D2}"/>
              </a:ext>
            </a:extLst>
          </p:cNvPr>
          <p:cNvPicPr>
            <a:picLocks noChangeAspect="1"/>
          </p:cNvPicPr>
          <p:nvPr/>
        </p:nvPicPr>
        <p:blipFill>
          <a:blip r:embed="rId2"/>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xmlns="" id="{95D98522-D88B-4FFB-9A64-BFC756EF1FB3}"/>
              </a:ext>
            </a:extLst>
          </p:cNvPr>
          <p:cNvSpPr txBox="1"/>
          <p:nvPr/>
        </p:nvSpPr>
        <p:spPr>
          <a:xfrm>
            <a:off x="511275" y="412955"/>
            <a:ext cx="11385755" cy="461665"/>
          </a:xfrm>
          <a:prstGeom prst="rect">
            <a:avLst/>
          </a:prstGeom>
          <a:noFill/>
        </p:spPr>
        <p:txBody>
          <a:bodyPr wrap="square" rtlCol="0">
            <a:spAutoFit/>
          </a:bodyPr>
          <a:lstStyle/>
          <a:p>
            <a:r>
              <a:rPr lang="en-US" sz="2400" b="1" dirty="0">
                <a:solidFill>
                  <a:schemeClr val="accent1">
                    <a:lumMod val="75000"/>
                  </a:schemeClr>
                </a:solidFill>
                <a:latin typeface="Avenir Black"/>
              </a:rPr>
              <a:t>Follow Up . . . Virtually</a:t>
            </a:r>
            <a:endParaRPr lang="en-US" dirty="0">
              <a:solidFill>
                <a:schemeClr val="accent1">
                  <a:lumMod val="75000"/>
                </a:schemeClr>
              </a:solidFill>
              <a:latin typeface="Avenir Black"/>
            </a:endParaRPr>
          </a:p>
        </p:txBody>
      </p:sp>
      <p:sp>
        <p:nvSpPr>
          <p:cNvPr id="8" name="TextBox 7">
            <a:extLst>
              <a:ext uri="{FF2B5EF4-FFF2-40B4-BE49-F238E27FC236}">
                <a16:creationId xmlns:a16="http://schemas.microsoft.com/office/drawing/2014/main" xmlns="" id="{E4FA85C8-3FBD-45CF-B334-8B2A158615DF}"/>
              </a:ext>
            </a:extLst>
          </p:cNvPr>
          <p:cNvSpPr txBox="1"/>
          <p:nvPr/>
        </p:nvSpPr>
        <p:spPr>
          <a:xfrm>
            <a:off x="519846" y="1185560"/>
            <a:ext cx="7570417" cy="3785652"/>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2000" dirty="0">
                <a:solidFill>
                  <a:schemeClr val="accent1">
                    <a:lumMod val="75000"/>
                  </a:schemeClr>
                </a:solidFill>
                <a:latin typeface="Avenir Black" panose="02000503020000020003"/>
              </a:rPr>
              <a:t>Make sure all guest materials are available in digital format, so that they can be emailed to guests.</a:t>
            </a:r>
          </a:p>
          <a:p>
            <a:pPr marL="342900" indent="-342900">
              <a:lnSpc>
                <a:spcPct val="150000"/>
              </a:lnSpc>
              <a:buFont typeface="Arial" panose="020B0604020202020204" pitchFamily="34" charset="0"/>
              <a:buChar char="•"/>
            </a:pPr>
            <a:r>
              <a:rPr lang="en-US" sz="2000" dirty="0">
                <a:solidFill>
                  <a:schemeClr val="accent1">
                    <a:lumMod val="75000"/>
                  </a:schemeClr>
                </a:solidFill>
                <a:latin typeface="Avenir Black" panose="02000503020000020003"/>
              </a:rPr>
              <a:t>On the sign-in sheet, determine the best mode of communication for each guest and use it.</a:t>
            </a:r>
          </a:p>
          <a:p>
            <a:pPr marL="342900" indent="-342900">
              <a:lnSpc>
                <a:spcPct val="150000"/>
              </a:lnSpc>
              <a:buFont typeface="Arial" panose="020B0604020202020204" pitchFamily="34" charset="0"/>
              <a:buChar char="•"/>
            </a:pPr>
            <a:r>
              <a:rPr lang="en-US" sz="2000" dirty="0">
                <a:solidFill>
                  <a:schemeClr val="accent1">
                    <a:lumMod val="75000"/>
                  </a:schemeClr>
                </a:solidFill>
                <a:latin typeface="Avenir Black" panose="02000503020000020003"/>
              </a:rPr>
              <a:t>Make sure the digital audition process is well-thought-out and clearly communicated to each guest.</a:t>
            </a:r>
          </a:p>
          <a:p>
            <a:pPr marL="342900" indent="-342900">
              <a:lnSpc>
                <a:spcPct val="150000"/>
              </a:lnSpc>
              <a:buFont typeface="Arial" panose="020B0604020202020204" pitchFamily="34" charset="0"/>
              <a:buChar char="•"/>
            </a:pPr>
            <a:r>
              <a:rPr lang="en-US" sz="2000" dirty="0">
                <a:solidFill>
                  <a:schemeClr val="accent1">
                    <a:lumMod val="75000"/>
                  </a:schemeClr>
                </a:solidFill>
                <a:latin typeface="Avenir Black" panose="02000503020000020003"/>
              </a:rPr>
              <a:t>Invite the guest to any online social events that may be scheduled outside of regular rehearsal time.</a:t>
            </a:r>
            <a:endParaRPr lang="en-US" dirty="0"/>
          </a:p>
        </p:txBody>
      </p:sp>
      <p:sp>
        <p:nvSpPr>
          <p:cNvPr id="10" name="TextBox 9">
            <a:extLst>
              <a:ext uri="{FF2B5EF4-FFF2-40B4-BE49-F238E27FC236}">
                <a16:creationId xmlns:a16="http://schemas.microsoft.com/office/drawing/2014/main" xmlns="" id="{09499C1B-CF54-4530-B4D9-AEDD37D505EE}"/>
              </a:ext>
            </a:extLst>
          </p:cNvPr>
          <p:cNvSpPr txBox="1"/>
          <p:nvPr/>
        </p:nvSpPr>
        <p:spPr>
          <a:xfrm>
            <a:off x="7895303" y="1071716"/>
            <a:ext cx="1086471" cy="369332"/>
          </a:xfrm>
          <a:prstGeom prst="rect">
            <a:avLst/>
          </a:prstGeom>
          <a:noFill/>
        </p:spPr>
        <p:txBody>
          <a:bodyPr wrap="square" rtlCol="0">
            <a:spAutoFit/>
          </a:bodyPr>
          <a:lstStyle/>
          <a:p>
            <a:pPr algn="ctr"/>
            <a:r>
              <a:rPr lang="en-US" i="1" dirty="0">
                <a:solidFill>
                  <a:schemeClr val="bg1"/>
                </a:solidFill>
              </a:rPr>
              <a:t>photo</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8538" y="816990"/>
            <a:ext cx="3482680" cy="4154222"/>
          </a:xfrm>
          <a:prstGeom prst="rect">
            <a:avLst/>
          </a:prstGeom>
        </p:spPr>
      </p:pic>
    </p:spTree>
    <p:extLst>
      <p:ext uri="{BB962C8B-B14F-4D97-AF65-F5344CB8AC3E}">
        <p14:creationId xmlns:p14="http://schemas.microsoft.com/office/powerpoint/2010/main" val="1611114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 calcmode="lin" valueType="num">
                                      <p:cBhvr additive="base">
                                        <p:cTn id="25"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C0F4C3B-907F-3643-87F5-557191D619D2}"/>
              </a:ext>
            </a:extLst>
          </p:cNvPr>
          <p:cNvPicPr>
            <a:picLocks noChangeAspect="1"/>
          </p:cNvPicPr>
          <p:nvPr/>
        </p:nvPicPr>
        <p:blipFill>
          <a:blip r:embed="rId2"/>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xmlns="" id="{95D98522-D88B-4FFB-9A64-BFC756EF1FB3}"/>
              </a:ext>
            </a:extLst>
          </p:cNvPr>
          <p:cNvSpPr txBox="1"/>
          <p:nvPr/>
        </p:nvSpPr>
        <p:spPr>
          <a:xfrm>
            <a:off x="511275" y="412955"/>
            <a:ext cx="11385755" cy="461665"/>
          </a:xfrm>
          <a:prstGeom prst="rect">
            <a:avLst/>
          </a:prstGeom>
          <a:noFill/>
        </p:spPr>
        <p:txBody>
          <a:bodyPr wrap="square" rtlCol="0">
            <a:spAutoFit/>
          </a:bodyPr>
          <a:lstStyle/>
          <a:p>
            <a:r>
              <a:rPr lang="en-US" sz="2400" b="1" dirty="0">
                <a:solidFill>
                  <a:schemeClr val="accent1">
                    <a:lumMod val="75000"/>
                  </a:schemeClr>
                </a:solidFill>
                <a:latin typeface="Avenir Black"/>
              </a:rPr>
              <a:t>For Discussion . . .</a:t>
            </a:r>
            <a:endParaRPr lang="en-US" dirty="0">
              <a:solidFill>
                <a:schemeClr val="accent1">
                  <a:lumMod val="75000"/>
                </a:schemeClr>
              </a:solidFill>
              <a:latin typeface="Avenir Black"/>
            </a:endParaRPr>
          </a:p>
        </p:txBody>
      </p:sp>
      <p:sp>
        <p:nvSpPr>
          <p:cNvPr id="8" name="TextBox 7">
            <a:extLst>
              <a:ext uri="{FF2B5EF4-FFF2-40B4-BE49-F238E27FC236}">
                <a16:creationId xmlns:a16="http://schemas.microsoft.com/office/drawing/2014/main" xmlns="" id="{E4FA85C8-3FBD-45CF-B334-8B2A158615DF}"/>
              </a:ext>
            </a:extLst>
          </p:cNvPr>
          <p:cNvSpPr txBox="1"/>
          <p:nvPr/>
        </p:nvSpPr>
        <p:spPr>
          <a:xfrm>
            <a:off x="519846" y="1185560"/>
            <a:ext cx="7570417" cy="3735959"/>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2000" dirty="0">
                <a:solidFill>
                  <a:schemeClr val="accent1">
                    <a:lumMod val="75000"/>
                  </a:schemeClr>
                </a:solidFill>
                <a:latin typeface="Avenir Black" panose="02000503020000020003"/>
              </a:rPr>
              <a:t>What is your current new member protocol?</a:t>
            </a:r>
          </a:p>
          <a:p>
            <a:pPr marL="342900" indent="-342900">
              <a:lnSpc>
                <a:spcPct val="150000"/>
              </a:lnSpc>
              <a:buFont typeface="Arial" panose="020B0604020202020204" pitchFamily="34" charset="0"/>
              <a:buChar char="•"/>
            </a:pPr>
            <a:r>
              <a:rPr lang="en-US" sz="2000" dirty="0">
                <a:solidFill>
                  <a:schemeClr val="accent1">
                    <a:lumMod val="75000"/>
                  </a:schemeClr>
                </a:solidFill>
                <a:latin typeface="Avenir Black" panose="02000503020000020003"/>
              </a:rPr>
              <a:t>How can you adapt that protocol to create a positive virtual experience for the potential new member?</a:t>
            </a:r>
          </a:p>
          <a:p>
            <a:pPr marL="342900" indent="-342900">
              <a:lnSpc>
                <a:spcPct val="150000"/>
              </a:lnSpc>
              <a:buFont typeface="Arial" panose="020B0604020202020204" pitchFamily="34" charset="0"/>
              <a:buChar char="•"/>
            </a:pPr>
            <a:r>
              <a:rPr lang="en-US" sz="2000" dirty="0">
                <a:solidFill>
                  <a:schemeClr val="accent1">
                    <a:lumMod val="75000"/>
                  </a:schemeClr>
                </a:solidFill>
                <a:latin typeface="Avenir Black" panose="02000503020000020003"/>
              </a:rPr>
              <a:t>What issues/advantages are unique to your chorus, and how can you use these to make the new member experience memorable?</a:t>
            </a:r>
          </a:p>
          <a:p>
            <a:pPr marL="342900" indent="-342900">
              <a:lnSpc>
                <a:spcPct val="150000"/>
              </a:lnSpc>
              <a:buFont typeface="Arial" panose="020B0604020202020204" pitchFamily="34" charset="0"/>
              <a:buChar char="•"/>
            </a:pPr>
            <a:r>
              <a:rPr lang="en-US" sz="2000" dirty="0">
                <a:solidFill>
                  <a:schemeClr val="accent1">
                    <a:lumMod val="75000"/>
                  </a:schemeClr>
                </a:solidFill>
                <a:latin typeface="Avenir Black" panose="02000503020000020003"/>
              </a:rPr>
              <a:t>What are your concrete “next steps” to refine the potential new member experience in your chapter?</a:t>
            </a:r>
            <a:endParaRPr lang="en-US" dirty="0"/>
          </a:p>
        </p:txBody>
      </p:sp>
      <p:sp>
        <p:nvSpPr>
          <p:cNvPr id="10" name="TextBox 9">
            <a:extLst>
              <a:ext uri="{FF2B5EF4-FFF2-40B4-BE49-F238E27FC236}">
                <a16:creationId xmlns:a16="http://schemas.microsoft.com/office/drawing/2014/main" xmlns="" id="{09499C1B-CF54-4530-B4D9-AEDD37D505EE}"/>
              </a:ext>
            </a:extLst>
          </p:cNvPr>
          <p:cNvSpPr txBox="1"/>
          <p:nvPr/>
        </p:nvSpPr>
        <p:spPr>
          <a:xfrm>
            <a:off x="7895303" y="1071716"/>
            <a:ext cx="1086471" cy="369332"/>
          </a:xfrm>
          <a:prstGeom prst="rect">
            <a:avLst/>
          </a:prstGeom>
          <a:noFill/>
        </p:spPr>
        <p:txBody>
          <a:bodyPr wrap="square" rtlCol="0">
            <a:spAutoFit/>
          </a:bodyPr>
          <a:lstStyle/>
          <a:p>
            <a:pPr algn="ctr"/>
            <a:r>
              <a:rPr lang="en-US" i="1" dirty="0">
                <a:solidFill>
                  <a:schemeClr val="bg1"/>
                </a:solidFill>
              </a:rPr>
              <a:t>photo</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55363" y="478971"/>
            <a:ext cx="3447124" cy="4528457"/>
          </a:xfrm>
          <a:prstGeom prst="rect">
            <a:avLst/>
          </a:prstGeom>
        </p:spPr>
      </p:pic>
    </p:spTree>
    <p:extLst>
      <p:ext uri="{BB962C8B-B14F-4D97-AF65-F5344CB8AC3E}">
        <p14:creationId xmlns:p14="http://schemas.microsoft.com/office/powerpoint/2010/main" val="1928311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 calcmode="lin" valueType="num">
                                      <p:cBhvr additive="base">
                                        <p:cTn id="25"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C0F4C3B-907F-3643-87F5-557191D619D2}"/>
              </a:ext>
            </a:extLst>
          </p:cNvPr>
          <p:cNvPicPr>
            <a:picLocks noChangeAspect="1"/>
          </p:cNvPicPr>
          <p:nvPr/>
        </p:nvPicPr>
        <p:blipFill>
          <a:blip r:embed="rId2"/>
          <a:stretch>
            <a:fillRect/>
          </a:stretch>
        </p:blipFill>
        <p:spPr>
          <a:xfrm>
            <a:off x="0" y="0"/>
            <a:ext cx="12192000" cy="6858000"/>
          </a:xfrm>
          <a:prstGeom prst="rect">
            <a:avLst/>
          </a:prstGeom>
        </p:spPr>
      </p:pic>
      <p:sp>
        <p:nvSpPr>
          <p:cNvPr id="10" name="TextBox 9">
            <a:extLst>
              <a:ext uri="{FF2B5EF4-FFF2-40B4-BE49-F238E27FC236}">
                <a16:creationId xmlns:a16="http://schemas.microsoft.com/office/drawing/2014/main" xmlns="" id="{09499C1B-CF54-4530-B4D9-AEDD37D505EE}"/>
              </a:ext>
            </a:extLst>
          </p:cNvPr>
          <p:cNvSpPr txBox="1"/>
          <p:nvPr/>
        </p:nvSpPr>
        <p:spPr>
          <a:xfrm>
            <a:off x="7895303" y="1071716"/>
            <a:ext cx="1086471" cy="369332"/>
          </a:xfrm>
          <a:prstGeom prst="rect">
            <a:avLst/>
          </a:prstGeom>
          <a:noFill/>
        </p:spPr>
        <p:txBody>
          <a:bodyPr wrap="square" rtlCol="0">
            <a:spAutoFit/>
          </a:bodyPr>
          <a:lstStyle/>
          <a:p>
            <a:pPr algn="ctr"/>
            <a:r>
              <a:rPr lang="en-US" i="1" dirty="0">
                <a:solidFill>
                  <a:schemeClr val="bg1"/>
                </a:solidFill>
              </a:rPr>
              <a:t>photo</a:t>
            </a:r>
          </a:p>
        </p:txBody>
      </p:sp>
      <p:sp>
        <p:nvSpPr>
          <p:cNvPr id="7" name="TextBox 6">
            <a:extLst>
              <a:ext uri="{FF2B5EF4-FFF2-40B4-BE49-F238E27FC236}">
                <a16:creationId xmlns:a16="http://schemas.microsoft.com/office/drawing/2014/main" xmlns="" id="{FBE1FF4E-3986-43BC-8986-79A58BB321F4}"/>
              </a:ext>
            </a:extLst>
          </p:cNvPr>
          <p:cNvSpPr txBox="1"/>
          <p:nvPr/>
        </p:nvSpPr>
        <p:spPr>
          <a:xfrm>
            <a:off x="540764" y="1161291"/>
            <a:ext cx="8337765" cy="369332"/>
          </a:xfrm>
          <a:prstGeom prst="rect">
            <a:avLst/>
          </a:prstGeom>
          <a:noFill/>
        </p:spPr>
        <p:txBody>
          <a:bodyPr wrap="square">
            <a:spAutoFit/>
          </a:bodyPr>
          <a:lstStyle/>
          <a:p>
            <a:pPr>
              <a:spcAft>
                <a:spcPts val="1500"/>
              </a:spcAft>
              <a:buClr>
                <a:srgbClr val="00B050"/>
              </a:buClr>
            </a:pPr>
            <a:endParaRPr lang="en-US" dirty="0">
              <a:solidFill>
                <a:schemeClr val="accent1">
                  <a:lumMod val="75000"/>
                </a:schemeClr>
              </a:solidFill>
              <a:latin typeface="Avenir Book" panose="02000503020000020003"/>
            </a:endParaRPr>
          </a:p>
        </p:txBody>
      </p:sp>
      <p:pic>
        <p:nvPicPr>
          <p:cNvPr id="4" name="Picture 3">
            <a:extLst>
              <a:ext uri="{FF2B5EF4-FFF2-40B4-BE49-F238E27FC236}">
                <a16:creationId xmlns:a16="http://schemas.microsoft.com/office/drawing/2014/main" xmlns="" id="{C50DE3FD-154E-4CAC-949E-CA05A47B6F75}"/>
              </a:ext>
            </a:extLst>
          </p:cNvPr>
          <p:cNvPicPr>
            <a:picLocks noChangeAspect="1"/>
          </p:cNvPicPr>
          <p:nvPr/>
        </p:nvPicPr>
        <p:blipFill>
          <a:blip r:embed="rId3"/>
          <a:stretch>
            <a:fillRect/>
          </a:stretch>
        </p:blipFill>
        <p:spPr>
          <a:xfrm>
            <a:off x="3126701" y="1025511"/>
            <a:ext cx="5741997" cy="4180667"/>
          </a:xfrm>
          <a:prstGeom prst="rect">
            <a:avLst/>
          </a:prstGeom>
        </p:spPr>
      </p:pic>
      <p:pic>
        <p:nvPicPr>
          <p:cNvPr id="5" name="Picture 4">
            <a:extLst>
              <a:ext uri="{FF2B5EF4-FFF2-40B4-BE49-F238E27FC236}">
                <a16:creationId xmlns:a16="http://schemas.microsoft.com/office/drawing/2014/main" xmlns="" id="{A784C0ED-AE04-442B-8586-C2101E001998}"/>
              </a:ext>
            </a:extLst>
          </p:cNvPr>
          <p:cNvPicPr>
            <a:picLocks noChangeAspect="1"/>
          </p:cNvPicPr>
          <p:nvPr/>
        </p:nvPicPr>
        <p:blipFill>
          <a:blip r:embed="rId4"/>
          <a:stretch>
            <a:fillRect/>
          </a:stretch>
        </p:blipFill>
        <p:spPr>
          <a:xfrm>
            <a:off x="10271163" y="181627"/>
            <a:ext cx="1613810" cy="1696334"/>
          </a:xfrm>
          <a:prstGeom prst="rect">
            <a:avLst/>
          </a:prstGeom>
        </p:spPr>
      </p:pic>
    </p:spTree>
    <p:extLst>
      <p:ext uri="{BB962C8B-B14F-4D97-AF65-F5344CB8AC3E}">
        <p14:creationId xmlns:p14="http://schemas.microsoft.com/office/powerpoint/2010/main" val="4547465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EB948E25-3A7F-9641-A42B-D11633B32555}"/>
              </a:ext>
            </a:extLst>
          </p:cNvPr>
          <p:cNvPicPr>
            <a:picLocks noChangeAspect="1"/>
          </p:cNvPicPr>
          <p:nvPr/>
        </p:nvPicPr>
        <p:blipFill>
          <a:blip r:embed="rId2"/>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xmlns="" id="{4ED70612-DC5F-6E4A-BC2A-FF47A451674E}"/>
              </a:ext>
            </a:extLst>
          </p:cNvPr>
          <p:cNvPicPr>
            <a:picLocks noChangeAspect="1"/>
          </p:cNvPicPr>
          <p:nvPr/>
        </p:nvPicPr>
        <p:blipFill>
          <a:blip r:embed="rId3"/>
          <a:stretch>
            <a:fillRect/>
          </a:stretch>
        </p:blipFill>
        <p:spPr>
          <a:xfrm>
            <a:off x="10347947" y="5537554"/>
            <a:ext cx="1517245" cy="1045485"/>
          </a:xfrm>
          <a:prstGeom prst="rect">
            <a:avLst/>
          </a:prstGeom>
        </p:spPr>
      </p:pic>
      <p:sp>
        <p:nvSpPr>
          <p:cNvPr id="2" name="TextBox 1">
            <a:extLst>
              <a:ext uri="{FF2B5EF4-FFF2-40B4-BE49-F238E27FC236}">
                <a16:creationId xmlns:a16="http://schemas.microsoft.com/office/drawing/2014/main" xmlns="" id="{DFE2068A-CA79-4245-A857-8594D3C084ED}"/>
              </a:ext>
            </a:extLst>
          </p:cNvPr>
          <p:cNvSpPr txBox="1"/>
          <p:nvPr/>
        </p:nvSpPr>
        <p:spPr>
          <a:xfrm>
            <a:off x="5512260" y="796413"/>
            <a:ext cx="5578527" cy="4247317"/>
          </a:xfrm>
          <a:prstGeom prst="rect">
            <a:avLst/>
          </a:prstGeom>
          <a:noFill/>
        </p:spPr>
        <p:txBody>
          <a:bodyPr wrap="square" rtlCol="0">
            <a:spAutoFit/>
          </a:bodyPr>
          <a:lstStyle/>
          <a:p>
            <a:r>
              <a:rPr lang="en-US" sz="3200" b="1" dirty="0" smtClean="0">
                <a:solidFill>
                  <a:schemeClr val="accent1">
                    <a:lumMod val="75000"/>
                  </a:schemeClr>
                </a:solidFill>
                <a:latin typeface="Avenir Black" panose="02000503020000020003"/>
              </a:rPr>
              <a:t>Thank You!</a:t>
            </a:r>
          </a:p>
          <a:p>
            <a:endParaRPr lang="en-US" dirty="0" smtClean="0">
              <a:solidFill>
                <a:schemeClr val="accent1">
                  <a:lumMod val="75000"/>
                </a:schemeClr>
              </a:solidFill>
            </a:endParaRPr>
          </a:p>
          <a:p>
            <a:r>
              <a:rPr lang="en-US" sz="2000" b="1" dirty="0" smtClean="0">
                <a:solidFill>
                  <a:schemeClr val="accent1">
                    <a:lumMod val="75000"/>
                  </a:schemeClr>
                </a:solidFill>
                <a:latin typeface="Avenir Black" panose="02000503020000020003"/>
              </a:rPr>
              <a:t>Your Membership Department </a:t>
            </a:r>
            <a:r>
              <a:rPr lang="en-US" sz="2000" dirty="0" smtClean="0">
                <a:solidFill>
                  <a:schemeClr val="accent1">
                    <a:lumMod val="75000"/>
                  </a:schemeClr>
                </a:solidFill>
                <a:latin typeface="Avenir Black" panose="02000503020000020003"/>
              </a:rPr>
              <a:t>*</a:t>
            </a:r>
          </a:p>
          <a:p>
            <a:pPr marL="285750" indent="-285750">
              <a:buFont typeface="Arial" panose="020B0604020202020204" pitchFamily="34" charset="0"/>
              <a:buChar char="•"/>
            </a:pPr>
            <a:r>
              <a:rPr lang="en-US" dirty="0" smtClean="0">
                <a:solidFill>
                  <a:schemeClr val="accent1">
                    <a:lumMod val="75000"/>
                  </a:schemeClr>
                </a:solidFill>
                <a:latin typeface="Avenir Black" panose="02000503020000020003"/>
              </a:rPr>
              <a:t>Valerie Renz – valerie@sweetadelines.com</a:t>
            </a:r>
          </a:p>
          <a:p>
            <a:pPr marL="285750" indent="-285750">
              <a:buFont typeface="Arial" panose="020B0604020202020204" pitchFamily="34" charset="0"/>
              <a:buChar char="•"/>
            </a:pPr>
            <a:r>
              <a:rPr lang="en-US" dirty="0" smtClean="0">
                <a:solidFill>
                  <a:schemeClr val="accent1">
                    <a:lumMod val="75000"/>
                  </a:schemeClr>
                </a:solidFill>
                <a:latin typeface="Avenir Black" panose="02000503020000020003"/>
              </a:rPr>
              <a:t>Keisha </a:t>
            </a:r>
            <a:r>
              <a:rPr lang="en-US" dirty="0" err="1" smtClean="0">
                <a:solidFill>
                  <a:schemeClr val="accent1">
                    <a:lumMod val="75000"/>
                  </a:schemeClr>
                </a:solidFill>
                <a:latin typeface="Avenir Black" panose="02000503020000020003"/>
              </a:rPr>
              <a:t>Gansen</a:t>
            </a:r>
            <a:r>
              <a:rPr lang="en-US" dirty="0" smtClean="0">
                <a:solidFill>
                  <a:schemeClr val="accent1">
                    <a:lumMod val="75000"/>
                  </a:schemeClr>
                </a:solidFill>
                <a:latin typeface="Avenir Black" panose="02000503020000020003"/>
              </a:rPr>
              <a:t> – keisha@sweetadelines.com</a:t>
            </a:r>
          </a:p>
          <a:p>
            <a:pPr marL="285750" indent="-285750">
              <a:buFont typeface="Arial" panose="020B0604020202020204" pitchFamily="34" charset="0"/>
              <a:buChar char="•"/>
            </a:pPr>
            <a:r>
              <a:rPr lang="en-US" dirty="0" smtClean="0">
                <a:solidFill>
                  <a:schemeClr val="accent1">
                    <a:lumMod val="75000"/>
                  </a:schemeClr>
                </a:solidFill>
                <a:latin typeface="Avenir Black" panose="02000503020000020003"/>
              </a:rPr>
              <a:t>Laura Crockett – laura@sweetadelines.com</a:t>
            </a:r>
          </a:p>
          <a:p>
            <a:pPr marL="285750" indent="-285750">
              <a:buFont typeface="Arial" panose="020B0604020202020204" pitchFamily="34" charset="0"/>
              <a:buChar char="•"/>
            </a:pPr>
            <a:endParaRPr lang="en-US" dirty="0" smtClean="0">
              <a:solidFill>
                <a:schemeClr val="accent1">
                  <a:lumMod val="75000"/>
                </a:schemeClr>
              </a:solidFill>
              <a:latin typeface="Avenir Black" panose="02000503020000020003"/>
            </a:endParaRPr>
          </a:p>
          <a:p>
            <a:r>
              <a:rPr lang="en-US" sz="2000" b="1" dirty="0" smtClean="0">
                <a:solidFill>
                  <a:schemeClr val="accent1">
                    <a:lumMod val="75000"/>
                  </a:schemeClr>
                </a:solidFill>
                <a:latin typeface="Avenir Black" panose="02000503020000020003"/>
              </a:rPr>
              <a:t>Chorus Growth Incentive Task Force</a:t>
            </a:r>
          </a:p>
          <a:p>
            <a:pPr marL="285750" indent="-285750">
              <a:buFont typeface="Arial" panose="020B0604020202020204" pitchFamily="34" charset="0"/>
              <a:buChar char="•"/>
            </a:pPr>
            <a:r>
              <a:rPr lang="en-US" dirty="0" smtClean="0">
                <a:solidFill>
                  <a:schemeClr val="accent1">
                    <a:lumMod val="75000"/>
                  </a:schemeClr>
                </a:solidFill>
                <a:latin typeface="Avenir Black" panose="02000503020000020003"/>
              </a:rPr>
              <a:t>Fran </a:t>
            </a:r>
            <a:r>
              <a:rPr lang="en-US" dirty="0" err="1" smtClean="0">
                <a:solidFill>
                  <a:schemeClr val="accent1">
                    <a:lumMod val="75000"/>
                  </a:schemeClr>
                </a:solidFill>
                <a:latin typeface="Avenir Black" panose="02000503020000020003"/>
              </a:rPr>
              <a:t>Furtner</a:t>
            </a:r>
            <a:endParaRPr lang="en-US" dirty="0" smtClean="0">
              <a:solidFill>
                <a:schemeClr val="accent1">
                  <a:lumMod val="75000"/>
                </a:schemeClr>
              </a:solidFill>
              <a:latin typeface="Avenir Black" panose="02000503020000020003"/>
            </a:endParaRPr>
          </a:p>
          <a:p>
            <a:pPr marL="285750" indent="-285750">
              <a:buFont typeface="Arial" panose="020B0604020202020204" pitchFamily="34" charset="0"/>
              <a:buChar char="•"/>
            </a:pPr>
            <a:r>
              <a:rPr lang="en-US" dirty="0" smtClean="0">
                <a:solidFill>
                  <a:schemeClr val="accent1">
                    <a:lumMod val="75000"/>
                  </a:schemeClr>
                </a:solidFill>
                <a:latin typeface="Avenir Black" panose="02000503020000020003"/>
              </a:rPr>
              <a:t>Bridget Barrett</a:t>
            </a:r>
          </a:p>
          <a:p>
            <a:pPr marL="285750" indent="-285750">
              <a:buFont typeface="Arial" panose="020B0604020202020204" pitchFamily="34" charset="0"/>
              <a:buChar char="•"/>
            </a:pPr>
            <a:r>
              <a:rPr lang="en-US" dirty="0" smtClean="0">
                <a:solidFill>
                  <a:schemeClr val="accent1">
                    <a:lumMod val="75000"/>
                  </a:schemeClr>
                </a:solidFill>
                <a:latin typeface="Avenir Black" panose="02000503020000020003"/>
              </a:rPr>
              <a:t>Jen Cooke</a:t>
            </a:r>
          </a:p>
          <a:p>
            <a:pPr marL="285750" indent="-285750">
              <a:buFont typeface="Arial" panose="020B0604020202020204" pitchFamily="34" charset="0"/>
              <a:buChar char="•"/>
            </a:pPr>
            <a:r>
              <a:rPr lang="en-US" dirty="0" smtClean="0">
                <a:solidFill>
                  <a:schemeClr val="accent1">
                    <a:lumMod val="75000"/>
                  </a:schemeClr>
                </a:solidFill>
                <a:latin typeface="Avenir Black" panose="02000503020000020003"/>
              </a:rPr>
              <a:t>Deb </a:t>
            </a:r>
            <a:r>
              <a:rPr lang="en-US" dirty="0" err="1" smtClean="0">
                <a:solidFill>
                  <a:schemeClr val="accent1">
                    <a:lumMod val="75000"/>
                  </a:schemeClr>
                </a:solidFill>
                <a:latin typeface="Avenir Black" panose="02000503020000020003"/>
              </a:rPr>
              <a:t>Ferenc</a:t>
            </a:r>
            <a:endParaRPr lang="en-US" dirty="0" smtClean="0">
              <a:solidFill>
                <a:schemeClr val="accent1">
                  <a:lumMod val="75000"/>
                </a:schemeClr>
              </a:solidFill>
              <a:latin typeface="Avenir Black" panose="02000503020000020003"/>
            </a:endParaRPr>
          </a:p>
          <a:p>
            <a:pPr marL="285750" indent="-285750">
              <a:buFont typeface="Arial" panose="020B0604020202020204" pitchFamily="34" charset="0"/>
              <a:buChar char="•"/>
            </a:pPr>
            <a:r>
              <a:rPr lang="en-US" dirty="0" smtClean="0">
                <a:solidFill>
                  <a:schemeClr val="accent1">
                    <a:lumMod val="75000"/>
                  </a:schemeClr>
                </a:solidFill>
                <a:latin typeface="Avenir Black" panose="02000503020000020003"/>
              </a:rPr>
              <a:t>Heli </a:t>
            </a:r>
            <a:r>
              <a:rPr lang="en-US" dirty="0" err="1" smtClean="0">
                <a:solidFill>
                  <a:schemeClr val="accent1">
                    <a:lumMod val="75000"/>
                  </a:schemeClr>
                </a:solidFill>
                <a:latin typeface="Avenir Black" panose="02000503020000020003"/>
              </a:rPr>
              <a:t>Hemg</a:t>
            </a:r>
            <a:r>
              <a:rPr lang="en-US" dirty="0" err="1" smtClean="0">
                <a:solidFill>
                  <a:schemeClr val="accent1">
                    <a:lumMod val="75000"/>
                  </a:schemeClr>
                </a:solidFill>
                <a:latin typeface="Avenir Black" panose="02000503020000020003"/>
                <a:cs typeface="Calibri" panose="020F0502020204030204" pitchFamily="34" charset="0"/>
              </a:rPr>
              <a:t>å</a:t>
            </a:r>
            <a:r>
              <a:rPr lang="en-US" dirty="0" err="1" smtClean="0">
                <a:solidFill>
                  <a:schemeClr val="accent1">
                    <a:lumMod val="75000"/>
                  </a:schemeClr>
                </a:solidFill>
                <a:latin typeface="Avenir Black" panose="02000503020000020003"/>
              </a:rPr>
              <a:t>rd</a:t>
            </a:r>
            <a:endParaRPr lang="en-US" dirty="0" smtClean="0">
              <a:solidFill>
                <a:schemeClr val="accent1">
                  <a:lumMod val="75000"/>
                </a:schemeClr>
              </a:solidFill>
              <a:latin typeface="Avenir Black" panose="02000503020000020003"/>
            </a:endParaRPr>
          </a:p>
          <a:p>
            <a:pPr marL="285750" indent="-285750">
              <a:buFont typeface="Arial" panose="020B0604020202020204" pitchFamily="34" charset="0"/>
              <a:buChar char="•"/>
            </a:pPr>
            <a:r>
              <a:rPr lang="en-US" dirty="0" smtClean="0">
                <a:solidFill>
                  <a:schemeClr val="accent1">
                    <a:lumMod val="75000"/>
                  </a:schemeClr>
                </a:solidFill>
                <a:latin typeface="Avenir Black" panose="02000503020000020003"/>
              </a:rPr>
              <a:t>Jen </a:t>
            </a:r>
            <a:r>
              <a:rPr lang="en-US" dirty="0" err="1" smtClean="0">
                <a:solidFill>
                  <a:schemeClr val="accent1">
                    <a:lumMod val="75000"/>
                  </a:schemeClr>
                </a:solidFill>
                <a:latin typeface="Avenir Black" panose="02000503020000020003"/>
              </a:rPr>
              <a:t>Zucker</a:t>
            </a:r>
            <a:endParaRPr lang="en-US" dirty="0">
              <a:solidFill>
                <a:schemeClr val="accent1">
                  <a:lumMod val="75000"/>
                </a:schemeClr>
              </a:solidFill>
              <a:latin typeface="Avenir Black" panose="02000503020000020003"/>
            </a:endParaRPr>
          </a:p>
        </p:txBody>
      </p:sp>
      <p:sp>
        <p:nvSpPr>
          <p:cNvPr id="4" name="TextBox 3">
            <a:extLst>
              <a:ext uri="{FF2B5EF4-FFF2-40B4-BE49-F238E27FC236}">
                <a16:creationId xmlns:a16="http://schemas.microsoft.com/office/drawing/2014/main" xmlns="" id="{F82BE0CE-8623-4004-A60A-2B64FCD47AF6}"/>
              </a:ext>
            </a:extLst>
          </p:cNvPr>
          <p:cNvSpPr txBox="1"/>
          <p:nvPr/>
        </p:nvSpPr>
        <p:spPr>
          <a:xfrm>
            <a:off x="4385187" y="5270090"/>
            <a:ext cx="5319252" cy="646331"/>
          </a:xfrm>
          <a:prstGeom prst="rect">
            <a:avLst/>
          </a:prstGeom>
          <a:noFill/>
        </p:spPr>
        <p:txBody>
          <a:bodyPr wrap="square" rtlCol="0">
            <a:spAutoFit/>
          </a:bodyPr>
          <a:lstStyle/>
          <a:p>
            <a:pPr marL="166688" indent="-166688"/>
            <a:r>
              <a:rPr lang="en-US" sz="2000" b="1" dirty="0">
                <a:solidFill>
                  <a:schemeClr val="accent1">
                    <a:lumMod val="75000"/>
                  </a:schemeClr>
                </a:solidFill>
                <a:latin typeface="Avenir Black"/>
              </a:rPr>
              <a:t>*</a:t>
            </a:r>
            <a:r>
              <a:rPr lang="en-US" sz="1600" b="1" dirty="0">
                <a:solidFill>
                  <a:schemeClr val="accent1">
                    <a:lumMod val="75000"/>
                  </a:schemeClr>
                </a:solidFill>
                <a:latin typeface="Avenir Black"/>
              </a:rPr>
              <a:t> </a:t>
            </a:r>
            <a:r>
              <a:rPr lang="en-US" sz="1600" dirty="0">
                <a:solidFill>
                  <a:schemeClr val="accent1">
                    <a:lumMod val="75000"/>
                  </a:schemeClr>
                </a:solidFill>
                <a:latin typeface="Avenir Black"/>
              </a:rPr>
              <a:t>For questions or more information, please contact the Membership Department</a:t>
            </a:r>
          </a:p>
        </p:txBody>
      </p:sp>
    </p:spTree>
    <p:extLst>
      <p:ext uri="{BB962C8B-B14F-4D97-AF65-F5344CB8AC3E}">
        <p14:creationId xmlns:p14="http://schemas.microsoft.com/office/powerpoint/2010/main" val="17457352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C0F4C3B-907F-3643-87F5-557191D619D2}"/>
              </a:ext>
            </a:extLst>
          </p:cNvPr>
          <p:cNvPicPr>
            <a:picLocks noChangeAspect="1"/>
          </p:cNvPicPr>
          <p:nvPr/>
        </p:nvPicPr>
        <p:blipFill>
          <a:blip r:embed="rId2"/>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xmlns="" id="{95D98522-D88B-4FFB-9A64-BFC756EF1FB3}"/>
              </a:ext>
            </a:extLst>
          </p:cNvPr>
          <p:cNvSpPr txBox="1"/>
          <p:nvPr/>
        </p:nvSpPr>
        <p:spPr>
          <a:xfrm>
            <a:off x="530939" y="412955"/>
            <a:ext cx="11385755" cy="1292662"/>
          </a:xfrm>
          <a:prstGeom prst="rect">
            <a:avLst/>
          </a:prstGeom>
          <a:noFill/>
        </p:spPr>
        <p:txBody>
          <a:bodyPr wrap="square" rtlCol="0">
            <a:spAutoFit/>
          </a:bodyPr>
          <a:lstStyle/>
          <a:p>
            <a:r>
              <a:rPr lang="en-US" sz="2400" b="1" dirty="0">
                <a:solidFill>
                  <a:schemeClr val="accent1">
                    <a:lumMod val="75000"/>
                  </a:schemeClr>
                </a:solidFill>
                <a:latin typeface="Avenir Black"/>
              </a:rPr>
              <a:t>Overview of the Virtual Global Open House</a:t>
            </a:r>
          </a:p>
          <a:p>
            <a:endParaRPr lang="en-US" dirty="0">
              <a:solidFill>
                <a:schemeClr val="accent1">
                  <a:lumMod val="75000"/>
                </a:schemeClr>
              </a:solidFill>
              <a:latin typeface="Avenir Black"/>
            </a:endParaRPr>
          </a:p>
          <a:p>
            <a:r>
              <a:rPr lang="en-US" dirty="0">
                <a:solidFill>
                  <a:schemeClr val="accent1">
                    <a:lumMod val="75000"/>
                  </a:schemeClr>
                </a:solidFill>
                <a:latin typeface="Avenir Black"/>
              </a:rPr>
              <a:t> </a:t>
            </a:r>
          </a:p>
          <a:p>
            <a:endParaRPr lang="en-US" dirty="0">
              <a:solidFill>
                <a:schemeClr val="accent1">
                  <a:lumMod val="75000"/>
                </a:schemeClr>
              </a:solidFill>
              <a:latin typeface="Avenir Black"/>
            </a:endParaRPr>
          </a:p>
        </p:txBody>
      </p:sp>
      <p:sp>
        <p:nvSpPr>
          <p:cNvPr id="6" name="Rectangle 5">
            <a:extLst>
              <a:ext uri="{FF2B5EF4-FFF2-40B4-BE49-F238E27FC236}">
                <a16:creationId xmlns:a16="http://schemas.microsoft.com/office/drawing/2014/main" xmlns="" id="{35805EEB-541A-40AC-8479-085BDA149FAE}"/>
              </a:ext>
            </a:extLst>
          </p:cNvPr>
          <p:cNvSpPr/>
          <p:nvPr/>
        </p:nvSpPr>
        <p:spPr>
          <a:xfrm>
            <a:off x="8868692" y="579885"/>
            <a:ext cx="1086472" cy="1135564"/>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E8CF14E7-9AC7-4047-82B6-B9A19B2F8B36}"/>
              </a:ext>
            </a:extLst>
          </p:cNvPr>
          <p:cNvSpPr txBox="1"/>
          <p:nvPr/>
        </p:nvSpPr>
        <p:spPr>
          <a:xfrm>
            <a:off x="8789247" y="1742834"/>
            <a:ext cx="1239660" cy="584775"/>
          </a:xfrm>
          <a:prstGeom prst="rect">
            <a:avLst/>
          </a:prstGeom>
          <a:noFill/>
        </p:spPr>
        <p:txBody>
          <a:bodyPr wrap="square" rtlCol="0">
            <a:spAutoFit/>
          </a:bodyPr>
          <a:lstStyle/>
          <a:p>
            <a:pPr algn="ctr"/>
            <a:r>
              <a:rPr lang="en-US" sz="1600" dirty="0">
                <a:solidFill>
                  <a:schemeClr val="accent1">
                    <a:lumMod val="75000"/>
                  </a:schemeClr>
                </a:solidFill>
                <a:latin typeface="Avenir Black" panose="02000503020000020003"/>
              </a:rPr>
              <a:t>Bridget</a:t>
            </a:r>
          </a:p>
          <a:p>
            <a:pPr algn="ctr"/>
            <a:r>
              <a:rPr lang="en-US" sz="1600" dirty="0">
                <a:solidFill>
                  <a:schemeClr val="accent1">
                    <a:lumMod val="75000"/>
                  </a:schemeClr>
                </a:solidFill>
                <a:latin typeface="Avenir Black" panose="02000503020000020003"/>
              </a:rPr>
              <a:t>Barrett</a:t>
            </a:r>
          </a:p>
        </p:txBody>
      </p:sp>
      <p:sp>
        <p:nvSpPr>
          <p:cNvPr id="7" name="TextBox 6">
            <a:extLst>
              <a:ext uri="{FF2B5EF4-FFF2-40B4-BE49-F238E27FC236}">
                <a16:creationId xmlns:a16="http://schemas.microsoft.com/office/drawing/2014/main" xmlns="" id="{4E923A44-9047-4490-B532-F19D4E9D471D}"/>
              </a:ext>
            </a:extLst>
          </p:cNvPr>
          <p:cNvSpPr txBox="1"/>
          <p:nvPr/>
        </p:nvSpPr>
        <p:spPr>
          <a:xfrm>
            <a:off x="10166552" y="1746199"/>
            <a:ext cx="1245835" cy="584775"/>
          </a:xfrm>
          <a:prstGeom prst="rect">
            <a:avLst/>
          </a:prstGeom>
          <a:noFill/>
        </p:spPr>
        <p:txBody>
          <a:bodyPr wrap="square" rtlCol="0">
            <a:spAutoFit/>
          </a:bodyPr>
          <a:lstStyle/>
          <a:p>
            <a:pPr algn="ctr"/>
            <a:r>
              <a:rPr lang="en-US" sz="1600" dirty="0">
                <a:solidFill>
                  <a:schemeClr val="accent1">
                    <a:lumMod val="75000"/>
                  </a:schemeClr>
                </a:solidFill>
                <a:latin typeface="Avenir Black" panose="02000503020000020003"/>
              </a:rPr>
              <a:t>Jennifer</a:t>
            </a:r>
          </a:p>
          <a:p>
            <a:pPr algn="ctr"/>
            <a:r>
              <a:rPr lang="en-US" sz="1600" dirty="0">
                <a:solidFill>
                  <a:schemeClr val="accent1">
                    <a:lumMod val="75000"/>
                  </a:schemeClr>
                </a:solidFill>
                <a:latin typeface="Avenir Black" panose="02000503020000020003"/>
              </a:rPr>
              <a:t>Cooke</a:t>
            </a:r>
          </a:p>
        </p:txBody>
      </p:sp>
      <p:sp>
        <p:nvSpPr>
          <p:cNvPr id="8" name="TextBox 7">
            <a:extLst>
              <a:ext uri="{FF2B5EF4-FFF2-40B4-BE49-F238E27FC236}">
                <a16:creationId xmlns:a16="http://schemas.microsoft.com/office/drawing/2014/main" xmlns="" id="{E4FA85C8-3FBD-45CF-B334-8B2A158615DF}"/>
              </a:ext>
            </a:extLst>
          </p:cNvPr>
          <p:cNvSpPr txBox="1"/>
          <p:nvPr/>
        </p:nvSpPr>
        <p:spPr>
          <a:xfrm>
            <a:off x="4324931" y="2070461"/>
            <a:ext cx="7178811" cy="4970591"/>
          </a:xfrm>
          <a:prstGeom prst="rect">
            <a:avLst/>
          </a:prstGeom>
          <a:noFill/>
        </p:spPr>
        <p:txBody>
          <a:bodyPr wrap="square" rtlCol="0">
            <a:spAutoFit/>
          </a:bodyPr>
          <a:lstStyle/>
          <a:p>
            <a:r>
              <a:rPr lang="en-US" sz="2000" b="1" dirty="0">
                <a:solidFill>
                  <a:schemeClr val="accent1">
                    <a:lumMod val="75000"/>
                  </a:schemeClr>
                </a:solidFill>
                <a:latin typeface="Avenir Black" panose="02000503020000020003"/>
              </a:rPr>
              <a:t>Today’s presentation will cover:</a:t>
            </a:r>
          </a:p>
          <a:p>
            <a:endParaRPr lang="en-US" dirty="0">
              <a:solidFill>
                <a:schemeClr val="accent1">
                  <a:lumMod val="75000"/>
                </a:schemeClr>
              </a:solidFill>
              <a:latin typeface="Avenir Black" panose="02000503020000020003"/>
            </a:endParaRPr>
          </a:p>
          <a:p>
            <a:pPr marL="342900" indent="-342900">
              <a:lnSpc>
                <a:spcPct val="150000"/>
              </a:lnSpc>
              <a:buFont typeface="Arial" panose="020B0604020202020204" pitchFamily="34" charset="0"/>
              <a:buChar char="•"/>
            </a:pPr>
            <a:r>
              <a:rPr lang="en-US" dirty="0">
                <a:solidFill>
                  <a:schemeClr val="accent1">
                    <a:lumMod val="75000"/>
                  </a:schemeClr>
                </a:solidFill>
                <a:latin typeface="Avenir Black" panose="02000503020000020003"/>
              </a:rPr>
              <a:t>Planning</a:t>
            </a:r>
          </a:p>
          <a:p>
            <a:pPr marL="342900" indent="-342900">
              <a:lnSpc>
                <a:spcPct val="150000"/>
              </a:lnSpc>
              <a:buFont typeface="Arial" panose="020B0604020202020204" pitchFamily="34" charset="0"/>
              <a:buChar char="•"/>
            </a:pPr>
            <a:r>
              <a:rPr lang="en-US" dirty="0">
                <a:solidFill>
                  <a:schemeClr val="accent1">
                    <a:lumMod val="75000"/>
                  </a:schemeClr>
                </a:solidFill>
                <a:latin typeface="Avenir Black" panose="02000503020000020003"/>
              </a:rPr>
              <a:t>First Impressions</a:t>
            </a:r>
          </a:p>
          <a:p>
            <a:pPr marL="342900" indent="-342900">
              <a:lnSpc>
                <a:spcPct val="150000"/>
              </a:lnSpc>
              <a:buFont typeface="Arial" panose="020B0604020202020204" pitchFamily="34" charset="0"/>
              <a:buChar char="•"/>
            </a:pPr>
            <a:r>
              <a:rPr lang="en-US" dirty="0">
                <a:solidFill>
                  <a:schemeClr val="accent1">
                    <a:lumMod val="75000"/>
                  </a:schemeClr>
                </a:solidFill>
                <a:latin typeface="Avenir Black" panose="02000503020000020003"/>
              </a:rPr>
              <a:t>Voice Placement</a:t>
            </a:r>
          </a:p>
          <a:p>
            <a:pPr marL="342900" indent="-342900">
              <a:lnSpc>
                <a:spcPct val="150000"/>
              </a:lnSpc>
              <a:buFont typeface="Arial" panose="020B0604020202020204" pitchFamily="34" charset="0"/>
              <a:buChar char="•"/>
            </a:pPr>
            <a:r>
              <a:rPr lang="en-US" dirty="0">
                <a:solidFill>
                  <a:schemeClr val="accent1">
                    <a:lumMod val="75000"/>
                  </a:schemeClr>
                </a:solidFill>
                <a:latin typeface="Avenir Black" panose="02000503020000020003"/>
              </a:rPr>
              <a:t>Riser Buddies</a:t>
            </a:r>
          </a:p>
          <a:p>
            <a:pPr marL="342900" indent="-342900">
              <a:lnSpc>
                <a:spcPct val="150000"/>
              </a:lnSpc>
              <a:buFont typeface="Arial" panose="020B0604020202020204" pitchFamily="34" charset="0"/>
              <a:buChar char="•"/>
            </a:pPr>
            <a:r>
              <a:rPr lang="en-US" dirty="0">
                <a:solidFill>
                  <a:schemeClr val="accent1">
                    <a:lumMod val="75000"/>
                  </a:schemeClr>
                </a:solidFill>
                <a:latin typeface="Avenir Black" panose="02000503020000020003"/>
              </a:rPr>
              <a:t>Follow Up</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pic>
        <p:nvPicPr>
          <p:cNvPr id="9" name="Picture 8">
            <a:extLst>
              <a:ext uri="{FF2B5EF4-FFF2-40B4-BE49-F238E27FC236}">
                <a16:creationId xmlns:a16="http://schemas.microsoft.com/office/drawing/2014/main" xmlns="" id="{760C7EED-1F53-4CFD-AE09-25F786F729AA}"/>
              </a:ext>
            </a:extLst>
          </p:cNvPr>
          <p:cNvPicPr>
            <a:picLocks noChangeAspect="1"/>
          </p:cNvPicPr>
          <p:nvPr/>
        </p:nvPicPr>
        <p:blipFill>
          <a:blip r:embed="rId3"/>
          <a:stretch>
            <a:fillRect/>
          </a:stretch>
        </p:blipFill>
        <p:spPr>
          <a:xfrm>
            <a:off x="511036" y="1243511"/>
            <a:ext cx="3353268" cy="3524742"/>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69034" y="290958"/>
            <a:ext cx="956732" cy="1434950"/>
          </a:xfrm>
          <a:prstGeom prst="rect">
            <a:avLst/>
          </a:prstGeom>
        </p:spPr>
      </p:pic>
      <p:pic>
        <p:nvPicPr>
          <p:cNvPr id="10" name="Picture 9">
            <a:extLst>
              <a:ext uri="{FF2B5EF4-FFF2-40B4-BE49-F238E27FC236}">
                <a16:creationId xmlns:a16="http://schemas.microsoft.com/office/drawing/2014/main" xmlns="" id="{2D6829E3-460C-47D3-A6D7-1894EF2C48F5}"/>
              </a:ext>
            </a:extLst>
          </p:cNvPr>
          <p:cNvPicPr>
            <a:picLocks noChangeAspect="1"/>
          </p:cNvPicPr>
          <p:nvPr/>
        </p:nvPicPr>
        <p:blipFill>
          <a:blip r:embed="rId5"/>
          <a:stretch>
            <a:fillRect/>
          </a:stretch>
        </p:blipFill>
        <p:spPr>
          <a:xfrm>
            <a:off x="8832141" y="572547"/>
            <a:ext cx="1153325" cy="1150239"/>
          </a:xfrm>
          <a:prstGeom prst="rect">
            <a:avLst/>
          </a:prstGeom>
        </p:spPr>
      </p:pic>
    </p:spTree>
    <p:extLst>
      <p:ext uri="{BB962C8B-B14F-4D97-AF65-F5344CB8AC3E}">
        <p14:creationId xmlns:p14="http://schemas.microsoft.com/office/powerpoint/2010/main" val="24907572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C0F4C3B-907F-3643-87F5-557191D619D2}"/>
              </a:ext>
            </a:extLst>
          </p:cNvPr>
          <p:cNvPicPr>
            <a:picLocks noChangeAspect="1"/>
          </p:cNvPicPr>
          <p:nvPr/>
        </p:nvPicPr>
        <p:blipFill>
          <a:blip r:embed="rId2"/>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xmlns="" id="{95D98522-D88B-4FFB-9A64-BFC756EF1FB3}"/>
              </a:ext>
            </a:extLst>
          </p:cNvPr>
          <p:cNvSpPr txBox="1"/>
          <p:nvPr/>
        </p:nvSpPr>
        <p:spPr>
          <a:xfrm>
            <a:off x="511275" y="412955"/>
            <a:ext cx="11385755" cy="461665"/>
          </a:xfrm>
          <a:prstGeom prst="rect">
            <a:avLst/>
          </a:prstGeom>
          <a:noFill/>
        </p:spPr>
        <p:txBody>
          <a:bodyPr wrap="square" rtlCol="0">
            <a:spAutoFit/>
          </a:bodyPr>
          <a:lstStyle/>
          <a:p>
            <a:r>
              <a:rPr lang="en-US" sz="2400" b="1" dirty="0">
                <a:solidFill>
                  <a:schemeClr val="accent1">
                    <a:lumMod val="75000"/>
                  </a:schemeClr>
                </a:solidFill>
                <a:latin typeface="Avenir Black"/>
              </a:rPr>
              <a:t>Planning</a:t>
            </a:r>
            <a:endParaRPr lang="en-US" dirty="0">
              <a:solidFill>
                <a:schemeClr val="accent1">
                  <a:lumMod val="75000"/>
                </a:schemeClr>
              </a:solidFill>
              <a:latin typeface="Avenir Black"/>
            </a:endParaRPr>
          </a:p>
        </p:txBody>
      </p:sp>
      <p:sp>
        <p:nvSpPr>
          <p:cNvPr id="8" name="TextBox 7">
            <a:extLst>
              <a:ext uri="{FF2B5EF4-FFF2-40B4-BE49-F238E27FC236}">
                <a16:creationId xmlns:a16="http://schemas.microsoft.com/office/drawing/2014/main" xmlns="" id="{E4FA85C8-3FBD-45CF-B334-8B2A158615DF}"/>
              </a:ext>
            </a:extLst>
          </p:cNvPr>
          <p:cNvSpPr txBox="1"/>
          <p:nvPr/>
        </p:nvSpPr>
        <p:spPr>
          <a:xfrm>
            <a:off x="519846" y="1185560"/>
            <a:ext cx="11072384" cy="6186309"/>
          </a:xfrm>
          <a:prstGeom prst="rect">
            <a:avLst/>
          </a:prstGeom>
          <a:noFill/>
        </p:spPr>
        <p:txBody>
          <a:bodyPr wrap="square" rtlCol="0">
            <a:spAutoFit/>
          </a:bodyPr>
          <a:lstStyle/>
          <a:p>
            <a:pPr>
              <a:lnSpc>
                <a:spcPct val="150000"/>
              </a:lnSpc>
            </a:pPr>
            <a:r>
              <a:rPr lang="en-US" sz="2000" dirty="0">
                <a:solidFill>
                  <a:schemeClr val="accent1">
                    <a:lumMod val="75000"/>
                  </a:schemeClr>
                </a:solidFill>
                <a:latin typeface="Avenir Black" panose="02000503020000020003"/>
              </a:rPr>
              <a:t>Planning for a virtual guest night can simultaneously be simpler and more time-consuming than planning for an in-person event.  To prepare, make sure you have a team that can communicate well (especially digitally), is tech-savvy, and knows the ins and outs of the chorus audition process.</a:t>
            </a:r>
          </a:p>
          <a:p>
            <a:pPr>
              <a:lnSpc>
                <a:spcPct val="150000"/>
              </a:lnSpc>
            </a:pPr>
            <a:r>
              <a:rPr lang="en-US" sz="2000" dirty="0">
                <a:solidFill>
                  <a:schemeClr val="accent1">
                    <a:lumMod val="75000"/>
                  </a:schemeClr>
                </a:solidFill>
                <a:latin typeface="Avenir Black" panose="02000503020000020003"/>
              </a:rPr>
              <a:t>Plan a rehearsal that demonstrates a "normal" rehearsal night, along with some special, fun activities that will introduce potential members to the art of barbershop.</a:t>
            </a:r>
          </a:p>
          <a:p>
            <a:pPr>
              <a:lnSpc>
                <a:spcPct val="150000"/>
              </a:lnSpc>
            </a:pPr>
            <a:r>
              <a:rPr lang="en-US" sz="2000" dirty="0">
                <a:solidFill>
                  <a:schemeClr val="accent1">
                    <a:lumMod val="75000"/>
                  </a:schemeClr>
                </a:solidFill>
                <a:latin typeface="Avenir Black" panose="02000503020000020003"/>
              </a:rPr>
              <a:t>Publicity should be wide-spread, utilize social media, and have buy-in from all chorus members.  After publicizing and planning a virtual guest night, get ready for an evening of connection and excitement!</a:t>
            </a:r>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10" name="TextBox 9">
            <a:extLst>
              <a:ext uri="{FF2B5EF4-FFF2-40B4-BE49-F238E27FC236}">
                <a16:creationId xmlns:a16="http://schemas.microsoft.com/office/drawing/2014/main" xmlns="" id="{09499C1B-CF54-4530-B4D9-AEDD37D505EE}"/>
              </a:ext>
            </a:extLst>
          </p:cNvPr>
          <p:cNvSpPr txBox="1"/>
          <p:nvPr/>
        </p:nvSpPr>
        <p:spPr>
          <a:xfrm>
            <a:off x="7895303" y="1071716"/>
            <a:ext cx="1086471" cy="369332"/>
          </a:xfrm>
          <a:prstGeom prst="rect">
            <a:avLst/>
          </a:prstGeom>
          <a:noFill/>
        </p:spPr>
        <p:txBody>
          <a:bodyPr wrap="square" rtlCol="0">
            <a:spAutoFit/>
          </a:bodyPr>
          <a:lstStyle/>
          <a:p>
            <a:pPr algn="ctr"/>
            <a:r>
              <a:rPr lang="en-US" i="1" dirty="0">
                <a:solidFill>
                  <a:schemeClr val="bg1"/>
                </a:solidFill>
              </a:rPr>
              <a:t>photo</a:t>
            </a:r>
          </a:p>
        </p:txBody>
      </p:sp>
    </p:spTree>
    <p:extLst>
      <p:ext uri="{BB962C8B-B14F-4D97-AF65-F5344CB8AC3E}">
        <p14:creationId xmlns:p14="http://schemas.microsoft.com/office/powerpoint/2010/main" val="1551304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C0F4C3B-907F-3643-87F5-557191D619D2}"/>
              </a:ext>
            </a:extLst>
          </p:cNvPr>
          <p:cNvPicPr>
            <a:picLocks noChangeAspect="1"/>
          </p:cNvPicPr>
          <p:nvPr/>
        </p:nvPicPr>
        <p:blipFill>
          <a:blip r:embed="rId2"/>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xmlns="" id="{95D98522-D88B-4FFB-9A64-BFC756EF1FB3}"/>
              </a:ext>
            </a:extLst>
          </p:cNvPr>
          <p:cNvSpPr txBox="1"/>
          <p:nvPr/>
        </p:nvSpPr>
        <p:spPr>
          <a:xfrm>
            <a:off x="511275" y="308396"/>
            <a:ext cx="11385755" cy="461665"/>
          </a:xfrm>
          <a:prstGeom prst="rect">
            <a:avLst/>
          </a:prstGeom>
          <a:noFill/>
        </p:spPr>
        <p:txBody>
          <a:bodyPr wrap="square" rtlCol="0">
            <a:spAutoFit/>
          </a:bodyPr>
          <a:lstStyle/>
          <a:p>
            <a:r>
              <a:rPr lang="en-US" sz="2400" b="1" dirty="0">
                <a:solidFill>
                  <a:schemeClr val="accent1">
                    <a:lumMod val="75000"/>
                  </a:schemeClr>
                </a:solidFill>
                <a:latin typeface="Avenir Black"/>
              </a:rPr>
              <a:t>Planning</a:t>
            </a:r>
            <a:endParaRPr lang="en-US" dirty="0">
              <a:solidFill>
                <a:schemeClr val="accent1">
                  <a:lumMod val="75000"/>
                </a:schemeClr>
              </a:solidFill>
              <a:latin typeface="Avenir Black"/>
            </a:endParaRPr>
          </a:p>
        </p:txBody>
      </p:sp>
      <p:sp>
        <p:nvSpPr>
          <p:cNvPr id="8" name="TextBox 7">
            <a:extLst>
              <a:ext uri="{FF2B5EF4-FFF2-40B4-BE49-F238E27FC236}">
                <a16:creationId xmlns:a16="http://schemas.microsoft.com/office/drawing/2014/main" xmlns="" id="{E4FA85C8-3FBD-45CF-B334-8B2A158615DF}"/>
              </a:ext>
            </a:extLst>
          </p:cNvPr>
          <p:cNvSpPr txBox="1"/>
          <p:nvPr/>
        </p:nvSpPr>
        <p:spPr>
          <a:xfrm>
            <a:off x="519846" y="665502"/>
            <a:ext cx="11072384" cy="830997"/>
          </a:xfrm>
          <a:prstGeom prst="rect">
            <a:avLst/>
          </a:prstGeom>
          <a:noFill/>
        </p:spPr>
        <p:txBody>
          <a:bodyPr wrap="square" rtlCol="0">
            <a:spAutoFit/>
          </a:bodyPr>
          <a:lstStyle/>
          <a:p>
            <a:pPr>
              <a:lnSpc>
                <a:spcPct val="150000"/>
              </a:lnSpc>
            </a:pPr>
            <a:r>
              <a:rPr lang="en-US" sz="2000">
                <a:solidFill>
                  <a:schemeClr val="accent1">
                    <a:lumMod val="75000"/>
                  </a:schemeClr>
                </a:solidFill>
                <a:latin typeface="Avenir Black" panose="02000503020000020003"/>
              </a:rPr>
              <a:t>Sample Guest Night Schedule</a:t>
            </a:r>
            <a:endParaRPr lang="en-US"/>
          </a:p>
          <a:p>
            <a:endParaRPr lang="en-US" dirty="0"/>
          </a:p>
        </p:txBody>
      </p:sp>
      <p:sp>
        <p:nvSpPr>
          <p:cNvPr id="10" name="TextBox 9">
            <a:extLst>
              <a:ext uri="{FF2B5EF4-FFF2-40B4-BE49-F238E27FC236}">
                <a16:creationId xmlns:a16="http://schemas.microsoft.com/office/drawing/2014/main" xmlns="" id="{09499C1B-CF54-4530-B4D9-AEDD37D505EE}"/>
              </a:ext>
            </a:extLst>
          </p:cNvPr>
          <p:cNvSpPr txBox="1"/>
          <p:nvPr/>
        </p:nvSpPr>
        <p:spPr>
          <a:xfrm>
            <a:off x="7895303" y="1071716"/>
            <a:ext cx="1086471" cy="369332"/>
          </a:xfrm>
          <a:prstGeom prst="rect">
            <a:avLst/>
          </a:prstGeom>
          <a:noFill/>
        </p:spPr>
        <p:txBody>
          <a:bodyPr wrap="square" rtlCol="0">
            <a:spAutoFit/>
          </a:bodyPr>
          <a:lstStyle/>
          <a:p>
            <a:pPr algn="ctr"/>
            <a:r>
              <a:rPr lang="en-US" i="1" dirty="0">
                <a:solidFill>
                  <a:schemeClr val="bg1"/>
                </a:solidFill>
              </a:rPr>
              <a:t>photo</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6761" y="1231725"/>
            <a:ext cx="9538554" cy="4216121"/>
          </a:xfrm>
          <a:prstGeom prst="rect">
            <a:avLst/>
          </a:prstGeom>
        </p:spPr>
      </p:pic>
    </p:spTree>
    <p:extLst>
      <p:ext uri="{BB962C8B-B14F-4D97-AF65-F5344CB8AC3E}">
        <p14:creationId xmlns:p14="http://schemas.microsoft.com/office/powerpoint/2010/main" val="39477482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C0F4C3B-907F-3643-87F5-557191D619D2}"/>
              </a:ext>
            </a:extLst>
          </p:cNvPr>
          <p:cNvPicPr>
            <a:picLocks noChangeAspect="1"/>
          </p:cNvPicPr>
          <p:nvPr/>
        </p:nvPicPr>
        <p:blipFill>
          <a:blip r:embed="rId2"/>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xmlns="" id="{95D98522-D88B-4FFB-9A64-BFC756EF1FB3}"/>
              </a:ext>
            </a:extLst>
          </p:cNvPr>
          <p:cNvSpPr txBox="1"/>
          <p:nvPr/>
        </p:nvSpPr>
        <p:spPr>
          <a:xfrm>
            <a:off x="511275" y="412955"/>
            <a:ext cx="11385755" cy="461665"/>
          </a:xfrm>
          <a:prstGeom prst="rect">
            <a:avLst/>
          </a:prstGeom>
          <a:noFill/>
        </p:spPr>
        <p:txBody>
          <a:bodyPr wrap="square" rtlCol="0">
            <a:spAutoFit/>
          </a:bodyPr>
          <a:lstStyle/>
          <a:p>
            <a:r>
              <a:rPr lang="en-US" sz="2400" b="1" dirty="0">
                <a:solidFill>
                  <a:schemeClr val="accent1">
                    <a:lumMod val="75000"/>
                  </a:schemeClr>
                </a:solidFill>
                <a:latin typeface="Avenir Black"/>
              </a:rPr>
              <a:t>First Impressions . . . </a:t>
            </a:r>
            <a:endParaRPr lang="en-US" dirty="0">
              <a:solidFill>
                <a:schemeClr val="accent1">
                  <a:lumMod val="75000"/>
                </a:schemeClr>
              </a:solidFill>
              <a:latin typeface="Avenir Black"/>
            </a:endParaRPr>
          </a:p>
        </p:txBody>
      </p:sp>
      <p:sp>
        <p:nvSpPr>
          <p:cNvPr id="8" name="TextBox 7">
            <a:extLst>
              <a:ext uri="{FF2B5EF4-FFF2-40B4-BE49-F238E27FC236}">
                <a16:creationId xmlns:a16="http://schemas.microsoft.com/office/drawing/2014/main" xmlns="" id="{E4FA85C8-3FBD-45CF-B334-8B2A158615DF}"/>
              </a:ext>
            </a:extLst>
          </p:cNvPr>
          <p:cNvSpPr txBox="1"/>
          <p:nvPr/>
        </p:nvSpPr>
        <p:spPr>
          <a:xfrm>
            <a:off x="519846" y="1439781"/>
            <a:ext cx="11072384" cy="3416320"/>
          </a:xfrm>
          <a:prstGeom prst="rect">
            <a:avLst/>
          </a:prstGeom>
          <a:noFill/>
        </p:spPr>
        <p:txBody>
          <a:bodyPr wrap="square" rtlCol="0">
            <a:spAutoFit/>
          </a:bodyPr>
          <a:lstStyle/>
          <a:p>
            <a:pPr>
              <a:lnSpc>
                <a:spcPct val="150000"/>
              </a:lnSpc>
            </a:pPr>
            <a:r>
              <a:rPr lang="en-US" sz="1600" dirty="0">
                <a:solidFill>
                  <a:schemeClr val="accent1">
                    <a:lumMod val="75000"/>
                  </a:schemeClr>
                </a:solidFill>
                <a:latin typeface="Avenir Black" panose="02000503020000020003"/>
              </a:rPr>
              <a:t>When a new member walks through the door, they should experience the following:</a:t>
            </a:r>
          </a:p>
          <a:p>
            <a:pPr marL="342900" indent="-342900">
              <a:lnSpc>
                <a:spcPct val="150000"/>
              </a:lnSpc>
              <a:buFont typeface="Arial" panose="020B0604020202020204" pitchFamily="34" charset="0"/>
              <a:buChar char="•"/>
            </a:pPr>
            <a:r>
              <a:rPr lang="en-US" sz="1600" dirty="0">
                <a:solidFill>
                  <a:schemeClr val="accent1">
                    <a:lumMod val="75000"/>
                  </a:schemeClr>
                </a:solidFill>
                <a:latin typeface="Avenir Black" panose="02000503020000020003"/>
              </a:rPr>
              <a:t>A cheerful greeting from the designated membership team person.  The rest of the members should feel free to greet the potential member, as well, without overwhelming them.</a:t>
            </a:r>
          </a:p>
          <a:p>
            <a:pPr marL="342900" indent="-342900">
              <a:lnSpc>
                <a:spcPct val="150000"/>
              </a:lnSpc>
              <a:buFont typeface="Arial" panose="020B0604020202020204" pitchFamily="34" charset="0"/>
              <a:buChar char="•"/>
            </a:pPr>
            <a:r>
              <a:rPr lang="en-US" sz="1600" dirty="0">
                <a:solidFill>
                  <a:schemeClr val="accent1">
                    <a:lumMod val="75000"/>
                  </a:schemeClr>
                </a:solidFill>
                <a:latin typeface="Avenir Black" panose="02000503020000020003"/>
              </a:rPr>
              <a:t>Face-to-face conversation with the director, whether it be through voice placement or a simple chat to make the potential member feel they have a connection with leadership.</a:t>
            </a:r>
          </a:p>
          <a:p>
            <a:pPr marL="342900" indent="-342900">
              <a:lnSpc>
                <a:spcPct val="150000"/>
              </a:lnSpc>
              <a:buFont typeface="Arial" panose="020B0604020202020204" pitchFamily="34" charset="0"/>
              <a:buChar char="•"/>
            </a:pPr>
            <a:r>
              <a:rPr lang="en-US" sz="1600" dirty="0">
                <a:solidFill>
                  <a:schemeClr val="accent1">
                    <a:lumMod val="75000"/>
                  </a:schemeClr>
                </a:solidFill>
                <a:latin typeface="Avenir Black" panose="02000503020000020003"/>
              </a:rPr>
              <a:t>Rudimentary voice placement, and a recommended voice part for the evening.</a:t>
            </a:r>
          </a:p>
          <a:p>
            <a:pPr marL="342900" indent="-342900">
              <a:lnSpc>
                <a:spcPct val="150000"/>
              </a:lnSpc>
              <a:buFont typeface="Arial" panose="020B0604020202020204" pitchFamily="34" charset="0"/>
              <a:buChar char="•"/>
            </a:pPr>
            <a:r>
              <a:rPr lang="en-US" sz="1600" dirty="0">
                <a:solidFill>
                  <a:schemeClr val="accent1">
                    <a:lumMod val="75000"/>
                  </a:schemeClr>
                </a:solidFill>
                <a:latin typeface="Avenir Black" panose="02000503020000020003"/>
              </a:rPr>
              <a:t>A knowledgeable, positive riser buddy who sings the same part and is helpful and personable.</a:t>
            </a:r>
          </a:p>
          <a:p>
            <a:pPr marL="342900" indent="-342900">
              <a:lnSpc>
                <a:spcPct val="150000"/>
              </a:lnSpc>
              <a:buFont typeface="Arial" panose="020B0604020202020204" pitchFamily="34" charset="0"/>
              <a:buChar char="•"/>
            </a:pPr>
            <a:r>
              <a:rPr lang="en-US" sz="1600" dirty="0">
                <a:solidFill>
                  <a:schemeClr val="accent1">
                    <a:lumMod val="75000"/>
                  </a:schemeClr>
                </a:solidFill>
                <a:latin typeface="Avenir Black" panose="02000503020000020003"/>
              </a:rPr>
              <a:t>Time to ask questions, give feedback, and learn more about how to become a member.</a:t>
            </a:r>
          </a:p>
          <a:p>
            <a:pPr marL="342900" indent="-342900">
              <a:lnSpc>
                <a:spcPct val="150000"/>
              </a:lnSpc>
              <a:buFont typeface="Arial" panose="020B0604020202020204" pitchFamily="34" charset="0"/>
              <a:buChar char="•"/>
            </a:pPr>
            <a:r>
              <a:rPr lang="en-US" sz="1600" dirty="0">
                <a:solidFill>
                  <a:schemeClr val="accent1">
                    <a:lumMod val="75000"/>
                  </a:schemeClr>
                </a:solidFill>
                <a:latin typeface="Avenir Black" panose="02000503020000020003"/>
              </a:rPr>
              <a:t>Follow up at the end of the rehearsal by a member of the Membership team and the director</a:t>
            </a:r>
            <a:r>
              <a:rPr lang="en-US" sz="1600" dirty="0" smtClean="0">
                <a:solidFill>
                  <a:schemeClr val="accent1">
                    <a:lumMod val="75000"/>
                  </a:schemeClr>
                </a:solidFill>
                <a:latin typeface="Avenir Black" panose="02000503020000020003"/>
              </a:rPr>
              <a:t>.</a:t>
            </a:r>
            <a:endParaRPr lang="en-US" sz="1600" dirty="0"/>
          </a:p>
        </p:txBody>
      </p:sp>
      <p:sp>
        <p:nvSpPr>
          <p:cNvPr id="10" name="TextBox 9">
            <a:extLst>
              <a:ext uri="{FF2B5EF4-FFF2-40B4-BE49-F238E27FC236}">
                <a16:creationId xmlns:a16="http://schemas.microsoft.com/office/drawing/2014/main" xmlns="" id="{09499C1B-CF54-4530-B4D9-AEDD37D505EE}"/>
              </a:ext>
            </a:extLst>
          </p:cNvPr>
          <p:cNvSpPr txBox="1"/>
          <p:nvPr/>
        </p:nvSpPr>
        <p:spPr>
          <a:xfrm>
            <a:off x="7895303" y="1071716"/>
            <a:ext cx="1086471" cy="369332"/>
          </a:xfrm>
          <a:prstGeom prst="rect">
            <a:avLst/>
          </a:prstGeom>
          <a:noFill/>
        </p:spPr>
        <p:txBody>
          <a:bodyPr wrap="square" rtlCol="0">
            <a:spAutoFit/>
          </a:bodyPr>
          <a:lstStyle/>
          <a:p>
            <a:pPr algn="ctr"/>
            <a:r>
              <a:rPr lang="en-US" i="1" dirty="0">
                <a:solidFill>
                  <a:schemeClr val="bg1"/>
                </a:solidFill>
              </a:rPr>
              <a:t>photo</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8389" y="263411"/>
            <a:ext cx="2501326" cy="1365092"/>
          </a:xfrm>
          <a:prstGeom prst="rect">
            <a:avLst/>
          </a:prstGeom>
        </p:spPr>
      </p:pic>
    </p:spTree>
    <p:extLst>
      <p:ext uri="{BB962C8B-B14F-4D97-AF65-F5344CB8AC3E}">
        <p14:creationId xmlns:p14="http://schemas.microsoft.com/office/powerpoint/2010/main" val="780084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 calcmode="lin" valueType="num">
                                      <p:cBhvr additive="base">
                                        <p:cTn id="7"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 calcmode="lin" valueType="num">
                                      <p:cBhvr additive="base">
                                        <p:cTn id="13"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 calcmode="lin" valueType="num">
                                      <p:cBhvr additive="base">
                                        <p:cTn id="19"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xEl>
                                              <p:pRg st="4" end="4"/>
                                            </p:txEl>
                                          </p:spTgt>
                                        </p:tgtEl>
                                        <p:attrNameLst>
                                          <p:attrName>style.visibility</p:attrName>
                                        </p:attrNameLst>
                                      </p:cBhvr>
                                      <p:to>
                                        <p:strVal val="visible"/>
                                      </p:to>
                                    </p:set>
                                    <p:anim calcmode="lin" valueType="num">
                                      <p:cBhvr additive="base">
                                        <p:cTn id="25"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xEl>
                                              <p:pRg st="5" end="5"/>
                                            </p:txEl>
                                          </p:spTgt>
                                        </p:tgtEl>
                                        <p:attrNameLst>
                                          <p:attrName>style.visibility</p:attrName>
                                        </p:attrNameLst>
                                      </p:cBhvr>
                                      <p:to>
                                        <p:strVal val="visible"/>
                                      </p:to>
                                    </p:set>
                                    <p:anim calcmode="lin" valueType="num">
                                      <p:cBhvr additive="base">
                                        <p:cTn id="31"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8">
                                            <p:txEl>
                                              <p:pRg st="6" end="6"/>
                                            </p:txEl>
                                          </p:spTgt>
                                        </p:tgtEl>
                                        <p:attrNameLst>
                                          <p:attrName>style.visibility</p:attrName>
                                        </p:attrNameLst>
                                      </p:cBhvr>
                                      <p:to>
                                        <p:strVal val="visible"/>
                                      </p:to>
                                    </p:set>
                                    <p:anim calcmode="lin" valueType="num">
                                      <p:cBhvr additive="base">
                                        <p:cTn id="37"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8">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C0F4C3B-907F-3643-87F5-557191D619D2}"/>
              </a:ext>
            </a:extLst>
          </p:cNvPr>
          <p:cNvPicPr>
            <a:picLocks noChangeAspect="1"/>
          </p:cNvPicPr>
          <p:nvPr/>
        </p:nvPicPr>
        <p:blipFill>
          <a:blip r:embed="rId2"/>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xmlns="" id="{95D98522-D88B-4FFB-9A64-BFC756EF1FB3}"/>
              </a:ext>
            </a:extLst>
          </p:cNvPr>
          <p:cNvSpPr txBox="1"/>
          <p:nvPr/>
        </p:nvSpPr>
        <p:spPr>
          <a:xfrm>
            <a:off x="511275" y="412955"/>
            <a:ext cx="11385755" cy="461665"/>
          </a:xfrm>
          <a:prstGeom prst="rect">
            <a:avLst/>
          </a:prstGeom>
          <a:noFill/>
        </p:spPr>
        <p:txBody>
          <a:bodyPr wrap="square" rtlCol="0">
            <a:spAutoFit/>
          </a:bodyPr>
          <a:lstStyle/>
          <a:p>
            <a:pPr algn="ctr"/>
            <a:r>
              <a:rPr lang="en-US" sz="2400" b="1" dirty="0">
                <a:solidFill>
                  <a:schemeClr val="accent1">
                    <a:lumMod val="75000"/>
                  </a:schemeClr>
                </a:solidFill>
                <a:latin typeface="Avenir Black"/>
              </a:rPr>
              <a:t>First Impressions . . . Virtually </a:t>
            </a:r>
            <a:endParaRPr lang="en-US" dirty="0">
              <a:solidFill>
                <a:schemeClr val="accent1">
                  <a:lumMod val="75000"/>
                </a:schemeClr>
              </a:solidFill>
              <a:latin typeface="Avenir Black"/>
            </a:endParaRPr>
          </a:p>
        </p:txBody>
      </p:sp>
      <p:sp>
        <p:nvSpPr>
          <p:cNvPr id="8" name="TextBox 7">
            <a:extLst>
              <a:ext uri="{FF2B5EF4-FFF2-40B4-BE49-F238E27FC236}">
                <a16:creationId xmlns:a16="http://schemas.microsoft.com/office/drawing/2014/main" xmlns="" id="{E4FA85C8-3FBD-45CF-B334-8B2A158615DF}"/>
              </a:ext>
            </a:extLst>
          </p:cNvPr>
          <p:cNvSpPr txBox="1"/>
          <p:nvPr/>
        </p:nvSpPr>
        <p:spPr>
          <a:xfrm>
            <a:off x="519846" y="1185560"/>
            <a:ext cx="11072384" cy="5909310"/>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2000" dirty="0">
                <a:solidFill>
                  <a:schemeClr val="accent1">
                    <a:lumMod val="75000"/>
                  </a:schemeClr>
                </a:solidFill>
                <a:latin typeface="Avenir Black" panose="02000503020000020003"/>
              </a:rPr>
              <a:t>On Zoom, the new guest should be greeted by name and welcomed.  The membership team lead and director should be spotlighted for recognition.</a:t>
            </a:r>
          </a:p>
          <a:p>
            <a:pPr marL="342900" indent="-342900">
              <a:lnSpc>
                <a:spcPct val="150000"/>
              </a:lnSpc>
              <a:buFont typeface="Arial" panose="020B0604020202020204" pitchFamily="34" charset="0"/>
              <a:buChar char="•"/>
            </a:pPr>
            <a:r>
              <a:rPr lang="en-US" sz="2000" dirty="0">
                <a:solidFill>
                  <a:schemeClr val="accent1">
                    <a:lumMod val="75000"/>
                  </a:schemeClr>
                </a:solidFill>
                <a:latin typeface="Avenir Black" panose="02000503020000020003"/>
              </a:rPr>
              <a:t>Face-to-face conversation with the director, through a breakout room.  Voice placement should also happen during this time, with music leadership taking over rehearsal until the director and new member return (messages can be sent to the breakout room as needed).</a:t>
            </a:r>
          </a:p>
          <a:p>
            <a:pPr marL="342900" indent="-342900">
              <a:lnSpc>
                <a:spcPct val="150000"/>
              </a:lnSpc>
              <a:buFont typeface="Arial" panose="020B0604020202020204" pitchFamily="34" charset="0"/>
              <a:buChar char="•"/>
            </a:pPr>
            <a:r>
              <a:rPr lang="en-US" sz="2000" dirty="0">
                <a:solidFill>
                  <a:schemeClr val="accent1">
                    <a:lumMod val="75000"/>
                  </a:schemeClr>
                </a:solidFill>
                <a:latin typeface="Avenir Black" panose="02000503020000020003"/>
              </a:rPr>
              <a:t>Guest can connect with a riser buddy through private chat, where they can ask questions, and the riser buddy can check on the guest periodically.</a:t>
            </a:r>
          </a:p>
          <a:p>
            <a:pPr marL="342900" indent="-342900">
              <a:lnSpc>
                <a:spcPct val="150000"/>
              </a:lnSpc>
              <a:buFont typeface="Arial" panose="020B0604020202020204" pitchFamily="34" charset="0"/>
              <a:buChar char="•"/>
            </a:pPr>
            <a:r>
              <a:rPr lang="en-US" sz="2000" dirty="0">
                <a:solidFill>
                  <a:schemeClr val="accent1">
                    <a:lumMod val="75000"/>
                  </a:schemeClr>
                </a:solidFill>
                <a:latin typeface="Avenir Black" panose="02000503020000020003"/>
              </a:rPr>
              <a:t>During education or business, create a breakout room for the guest(s) and member team.</a:t>
            </a:r>
          </a:p>
          <a:p>
            <a:pPr marL="342900" indent="-342900">
              <a:lnSpc>
                <a:spcPct val="150000"/>
              </a:lnSpc>
              <a:buFont typeface="Arial" panose="020B0604020202020204" pitchFamily="34" charset="0"/>
              <a:buChar char="•"/>
            </a:pPr>
            <a:r>
              <a:rPr lang="en-US" sz="2000" dirty="0">
                <a:solidFill>
                  <a:schemeClr val="accent1">
                    <a:lumMod val="75000"/>
                  </a:schemeClr>
                </a:solidFill>
                <a:latin typeface="Avenir Black" panose="02000503020000020003"/>
              </a:rPr>
              <a:t>Director personally acknowledges the guests, by name, at the end of rehearsal.</a:t>
            </a:r>
            <a:endParaRPr lang="en-US" dirty="0"/>
          </a:p>
          <a:p>
            <a:endParaRPr lang="en-US" dirty="0"/>
          </a:p>
          <a:p>
            <a:endParaRPr lang="en-US" dirty="0"/>
          </a:p>
          <a:p>
            <a:endParaRPr lang="en-US" dirty="0"/>
          </a:p>
          <a:p>
            <a:endParaRPr lang="en-US" dirty="0"/>
          </a:p>
          <a:p>
            <a:endParaRPr lang="en-US" dirty="0"/>
          </a:p>
          <a:p>
            <a:endParaRPr lang="en-US" dirty="0"/>
          </a:p>
        </p:txBody>
      </p:sp>
      <p:sp>
        <p:nvSpPr>
          <p:cNvPr id="10" name="TextBox 9">
            <a:extLst>
              <a:ext uri="{FF2B5EF4-FFF2-40B4-BE49-F238E27FC236}">
                <a16:creationId xmlns:a16="http://schemas.microsoft.com/office/drawing/2014/main" xmlns="" id="{09499C1B-CF54-4530-B4D9-AEDD37D505EE}"/>
              </a:ext>
            </a:extLst>
          </p:cNvPr>
          <p:cNvSpPr txBox="1"/>
          <p:nvPr/>
        </p:nvSpPr>
        <p:spPr>
          <a:xfrm>
            <a:off x="7895303" y="1071716"/>
            <a:ext cx="1086471" cy="369332"/>
          </a:xfrm>
          <a:prstGeom prst="rect">
            <a:avLst/>
          </a:prstGeom>
          <a:noFill/>
        </p:spPr>
        <p:txBody>
          <a:bodyPr wrap="square" rtlCol="0">
            <a:spAutoFit/>
          </a:bodyPr>
          <a:lstStyle/>
          <a:p>
            <a:pPr algn="ctr"/>
            <a:r>
              <a:rPr lang="en-US" i="1" dirty="0">
                <a:solidFill>
                  <a:schemeClr val="bg1"/>
                </a:solidFill>
              </a:rPr>
              <a:t>photo</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362" y="158554"/>
            <a:ext cx="1630083" cy="108474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09632" y="171636"/>
            <a:ext cx="1630083" cy="1084746"/>
          </a:xfrm>
          <a:prstGeom prst="rect">
            <a:avLst/>
          </a:prstGeom>
        </p:spPr>
      </p:pic>
    </p:spTree>
    <p:extLst>
      <p:ext uri="{BB962C8B-B14F-4D97-AF65-F5344CB8AC3E}">
        <p14:creationId xmlns:p14="http://schemas.microsoft.com/office/powerpoint/2010/main" val="1817663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C0F4C3B-907F-3643-87F5-557191D619D2}"/>
              </a:ext>
            </a:extLst>
          </p:cNvPr>
          <p:cNvPicPr>
            <a:picLocks noChangeAspect="1"/>
          </p:cNvPicPr>
          <p:nvPr/>
        </p:nvPicPr>
        <p:blipFill>
          <a:blip r:embed="rId2"/>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xmlns="" id="{95D98522-D88B-4FFB-9A64-BFC756EF1FB3}"/>
              </a:ext>
            </a:extLst>
          </p:cNvPr>
          <p:cNvSpPr txBox="1"/>
          <p:nvPr/>
        </p:nvSpPr>
        <p:spPr>
          <a:xfrm>
            <a:off x="511275" y="412955"/>
            <a:ext cx="11385755" cy="461665"/>
          </a:xfrm>
          <a:prstGeom prst="rect">
            <a:avLst/>
          </a:prstGeom>
          <a:noFill/>
        </p:spPr>
        <p:txBody>
          <a:bodyPr wrap="square" rtlCol="0">
            <a:spAutoFit/>
          </a:bodyPr>
          <a:lstStyle/>
          <a:p>
            <a:r>
              <a:rPr lang="en-US" sz="2400" b="1" dirty="0">
                <a:solidFill>
                  <a:schemeClr val="accent1">
                    <a:lumMod val="75000"/>
                  </a:schemeClr>
                </a:solidFill>
                <a:latin typeface="Avenir Black"/>
              </a:rPr>
              <a:t>The Greeting . . . </a:t>
            </a:r>
            <a:endParaRPr lang="en-US" dirty="0">
              <a:solidFill>
                <a:schemeClr val="accent1">
                  <a:lumMod val="75000"/>
                </a:schemeClr>
              </a:solidFill>
              <a:latin typeface="Avenir Black"/>
            </a:endParaRPr>
          </a:p>
        </p:txBody>
      </p:sp>
      <p:sp>
        <p:nvSpPr>
          <p:cNvPr id="8" name="TextBox 7">
            <a:extLst>
              <a:ext uri="{FF2B5EF4-FFF2-40B4-BE49-F238E27FC236}">
                <a16:creationId xmlns:a16="http://schemas.microsoft.com/office/drawing/2014/main" xmlns="" id="{E4FA85C8-3FBD-45CF-B334-8B2A158615DF}"/>
              </a:ext>
            </a:extLst>
          </p:cNvPr>
          <p:cNvSpPr txBox="1"/>
          <p:nvPr/>
        </p:nvSpPr>
        <p:spPr>
          <a:xfrm>
            <a:off x="361139" y="1084646"/>
            <a:ext cx="8800617" cy="6186309"/>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dirty="0">
                <a:solidFill>
                  <a:schemeClr val="accent1">
                    <a:lumMod val="75000"/>
                  </a:schemeClr>
                </a:solidFill>
                <a:latin typeface="Avenir Black" panose="02000503020000020003"/>
              </a:rPr>
              <a:t>Does everyone in the chorus know where to direct a new member?  Designated greeters should always be present and known.</a:t>
            </a:r>
          </a:p>
          <a:p>
            <a:pPr marL="342900" indent="-342900">
              <a:lnSpc>
                <a:spcPct val="150000"/>
              </a:lnSpc>
              <a:buFont typeface="Arial" panose="020B0604020202020204" pitchFamily="34" charset="0"/>
              <a:buChar char="•"/>
            </a:pPr>
            <a:r>
              <a:rPr lang="en-US" dirty="0">
                <a:solidFill>
                  <a:schemeClr val="accent1">
                    <a:lumMod val="75000"/>
                  </a:schemeClr>
                </a:solidFill>
                <a:latin typeface="Avenir Black" panose="02000503020000020003"/>
              </a:rPr>
              <a:t>The greeter should welcome the potential new member, ask their name, and find out how they learned about the chorus.</a:t>
            </a:r>
          </a:p>
          <a:p>
            <a:pPr marL="342900" indent="-342900">
              <a:lnSpc>
                <a:spcPct val="150000"/>
              </a:lnSpc>
              <a:buFont typeface="Arial" panose="020B0604020202020204" pitchFamily="34" charset="0"/>
              <a:buChar char="•"/>
            </a:pPr>
            <a:r>
              <a:rPr lang="en-US" dirty="0">
                <a:solidFill>
                  <a:schemeClr val="accent1">
                    <a:lumMod val="75000"/>
                  </a:schemeClr>
                </a:solidFill>
                <a:latin typeface="Avenir Black" panose="02000503020000020003"/>
              </a:rPr>
              <a:t>There should be a sign-in sheet for all visitors that includes contact information.</a:t>
            </a:r>
          </a:p>
          <a:p>
            <a:pPr marL="342900" indent="-342900">
              <a:lnSpc>
                <a:spcPct val="150000"/>
              </a:lnSpc>
              <a:buFont typeface="Arial" panose="020B0604020202020204" pitchFamily="34" charset="0"/>
              <a:buChar char="•"/>
            </a:pPr>
            <a:r>
              <a:rPr lang="en-US" dirty="0">
                <a:solidFill>
                  <a:schemeClr val="accent1">
                    <a:lumMod val="75000"/>
                  </a:schemeClr>
                </a:solidFill>
                <a:latin typeface="Avenir Black" panose="02000503020000020003"/>
              </a:rPr>
              <a:t>The greeter then introduces the potential new member to the director and the person who will be voice placing (if applicable)</a:t>
            </a:r>
          </a:p>
          <a:p>
            <a:pPr marL="342900" indent="-342900">
              <a:lnSpc>
                <a:spcPct val="150000"/>
              </a:lnSpc>
              <a:buFont typeface="Arial" panose="020B0604020202020204" pitchFamily="34" charset="0"/>
              <a:buChar char="•"/>
            </a:pPr>
            <a:r>
              <a:rPr lang="en-US" dirty="0">
                <a:solidFill>
                  <a:schemeClr val="accent1">
                    <a:lumMod val="75000"/>
                  </a:schemeClr>
                </a:solidFill>
                <a:latin typeface="Avenir Black" panose="02000503020000020003"/>
              </a:rPr>
              <a:t>The greeter waits until voice placement is over and then assists the visitor by learning who the riser buddy is, procuring a guest book, and escorting </a:t>
            </a:r>
            <a:r>
              <a:rPr lang="en-US" dirty="0" smtClean="0">
                <a:solidFill>
                  <a:schemeClr val="accent1">
                    <a:lumMod val="75000"/>
                  </a:schemeClr>
                </a:solidFill>
                <a:latin typeface="Avenir Black" panose="02000503020000020003"/>
              </a:rPr>
              <a:t>them to </a:t>
            </a:r>
            <a:r>
              <a:rPr lang="en-US" dirty="0">
                <a:solidFill>
                  <a:schemeClr val="accent1">
                    <a:lumMod val="75000"/>
                  </a:schemeClr>
                </a:solidFill>
                <a:latin typeface="Avenir Black" panose="02000503020000020003"/>
              </a:rPr>
              <a:t>the risers.</a:t>
            </a:r>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10" name="TextBox 9">
            <a:extLst>
              <a:ext uri="{FF2B5EF4-FFF2-40B4-BE49-F238E27FC236}">
                <a16:creationId xmlns:a16="http://schemas.microsoft.com/office/drawing/2014/main" xmlns="" id="{09499C1B-CF54-4530-B4D9-AEDD37D505EE}"/>
              </a:ext>
            </a:extLst>
          </p:cNvPr>
          <p:cNvSpPr txBox="1"/>
          <p:nvPr/>
        </p:nvSpPr>
        <p:spPr>
          <a:xfrm>
            <a:off x="7895303" y="1071716"/>
            <a:ext cx="1086471" cy="369332"/>
          </a:xfrm>
          <a:prstGeom prst="rect">
            <a:avLst/>
          </a:prstGeom>
          <a:noFill/>
        </p:spPr>
        <p:txBody>
          <a:bodyPr wrap="square" rtlCol="0">
            <a:spAutoFit/>
          </a:bodyPr>
          <a:lstStyle/>
          <a:p>
            <a:pPr algn="ctr"/>
            <a:r>
              <a:rPr lang="en-US" i="1" dirty="0">
                <a:solidFill>
                  <a:schemeClr val="bg1"/>
                </a:solidFill>
              </a:rPr>
              <a:t>photo</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7144" y="874620"/>
            <a:ext cx="2871588" cy="3958637"/>
          </a:xfrm>
          <a:prstGeom prst="rect">
            <a:avLst/>
          </a:prstGeom>
        </p:spPr>
      </p:pic>
    </p:spTree>
    <p:extLst>
      <p:ext uri="{BB962C8B-B14F-4D97-AF65-F5344CB8AC3E}">
        <p14:creationId xmlns:p14="http://schemas.microsoft.com/office/powerpoint/2010/main" val="148208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fade">
                                      <p:cBhvr>
                                        <p:cTn id="14" dur="1000"/>
                                        <p:tgtEl>
                                          <p:spTgt spid="8">
                                            <p:txEl>
                                              <p:pRg st="1" end="1"/>
                                            </p:txEl>
                                          </p:spTgt>
                                        </p:tgtEl>
                                      </p:cBhvr>
                                    </p:animEffect>
                                    <p:anim calcmode="lin" valueType="num">
                                      <p:cBhvr>
                                        <p:cTn id="15"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Effect transition="in" filter="fade">
                                      <p:cBhvr>
                                        <p:cTn id="21" dur="1000"/>
                                        <p:tgtEl>
                                          <p:spTgt spid="8">
                                            <p:txEl>
                                              <p:pRg st="2" end="2"/>
                                            </p:txEl>
                                          </p:spTgt>
                                        </p:tgtEl>
                                      </p:cBhvr>
                                    </p:animEffect>
                                    <p:anim calcmode="lin" valueType="num">
                                      <p:cBhvr>
                                        <p:cTn id="22"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xEl>
                                              <p:pRg st="3" end="3"/>
                                            </p:txEl>
                                          </p:spTgt>
                                        </p:tgtEl>
                                        <p:attrNameLst>
                                          <p:attrName>style.visibility</p:attrName>
                                        </p:attrNameLst>
                                      </p:cBhvr>
                                      <p:to>
                                        <p:strVal val="visible"/>
                                      </p:to>
                                    </p:set>
                                    <p:animEffect transition="in" filter="fade">
                                      <p:cBhvr>
                                        <p:cTn id="28" dur="1000"/>
                                        <p:tgtEl>
                                          <p:spTgt spid="8">
                                            <p:txEl>
                                              <p:pRg st="3" end="3"/>
                                            </p:txEl>
                                          </p:spTgt>
                                        </p:tgtEl>
                                      </p:cBhvr>
                                    </p:animEffect>
                                    <p:anim calcmode="lin" valueType="num">
                                      <p:cBhvr>
                                        <p:cTn id="29"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8">
                                            <p:txEl>
                                              <p:pRg st="4" end="4"/>
                                            </p:txEl>
                                          </p:spTgt>
                                        </p:tgtEl>
                                        <p:attrNameLst>
                                          <p:attrName>style.visibility</p:attrName>
                                        </p:attrNameLst>
                                      </p:cBhvr>
                                      <p:to>
                                        <p:strVal val="visible"/>
                                      </p:to>
                                    </p:set>
                                    <p:animEffect transition="in" filter="fade">
                                      <p:cBhvr>
                                        <p:cTn id="35" dur="1000"/>
                                        <p:tgtEl>
                                          <p:spTgt spid="8">
                                            <p:txEl>
                                              <p:pRg st="4" end="4"/>
                                            </p:txEl>
                                          </p:spTgt>
                                        </p:tgtEl>
                                      </p:cBhvr>
                                    </p:animEffect>
                                    <p:anim calcmode="lin" valueType="num">
                                      <p:cBhvr>
                                        <p:cTn id="36"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C0F4C3B-907F-3643-87F5-557191D619D2}"/>
              </a:ext>
            </a:extLst>
          </p:cNvPr>
          <p:cNvPicPr>
            <a:picLocks noChangeAspect="1"/>
          </p:cNvPicPr>
          <p:nvPr/>
        </p:nvPicPr>
        <p:blipFill>
          <a:blip r:embed="rId2"/>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xmlns="" id="{95D98522-D88B-4FFB-9A64-BFC756EF1FB3}"/>
              </a:ext>
            </a:extLst>
          </p:cNvPr>
          <p:cNvSpPr txBox="1"/>
          <p:nvPr/>
        </p:nvSpPr>
        <p:spPr>
          <a:xfrm>
            <a:off x="511275" y="412955"/>
            <a:ext cx="11385755" cy="461665"/>
          </a:xfrm>
          <a:prstGeom prst="rect">
            <a:avLst/>
          </a:prstGeom>
          <a:noFill/>
        </p:spPr>
        <p:txBody>
          <a:bodyPr wrap="square" rtlCol="0">
            <a:spAutoFit/>
          </a:bodyPr>
          <a:lstStyle/>
          <a:p>
            <a:r>
              <a:rPr lang="en-US" sz="2400" b="1" dirty="0">
                <a:solidFill>
                  <a:schemeClr val="accent1">
                    <a:lumMod val="75000"/>
                  </a:schemeClr>
                </a:solidFill>
                <a:latin typeface="Avenir Black"/>
              </a:rPr>
              <a:t>The Greeting . . . Virtually </a:t>
            </a:r>
            <a:endParaRPr lang="en-US" dirty="0">
              <a:solidFill>
                <a:schemeClr val="accent1">
                  <a:lumMod val="75000"/>
                </a:schemeClr>
              </a:solidFill>
              <a:latin typeface="Avenir Black"/>
            </a:endParaRPr>
          </a:p>
        </p:txBody>
      </p:sp>
      <p:sp>
        <p:nvSpPr>
          <p:cNvPr id="8" name="TextBox 7">
            <a:extLst>
              <a:ext uri="{FF2B5EF4-FFF2-40B4-BE49-F238E27FC236}">
                <a16:creationId xmlns:a16="http://schemas.microsoft.com/office/drawing/2014/main" xmlns="" id="{E4FA85C8-3FBD-45CF-B334-8B2A158615DF}"/>
              </a:ext>
            </a:extLst>
          </p:cNvPr>
          <p:cNvSpPr txBox="1"/>
          <p:nvPr/>
        </p:nvSpPr>
        <p:spPr>
          <a:xfrm>
            <a:off x="361139" y="946147"/>
            <a:ext cx="8798903" cy="6324808"/>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dirty="0">
                <a:solidFill>
                  <a:schemeClr val="accent1">
                    <a:lumMod val="75000"/>
                  </a:schemeClr>
                </a:solidFill>
                <a:latin typeface="Avenir Black" panose="02000503020000020003"/>
              </a:rPr>
              <a:t>If a member notices a new guest, they should chat privately with the director and membership team lead to make sure they know.</a:t>
            </a:r>
          </a:p>
          <a:p>
            <a:pPr marL="342900" indent="-342900">
              <a:lnSpc>
                <a:spcPct val="150000"/>
              </a:lnSpc>
              <a:buFont typeface="Arial" panose="020B0604020202020204" pitchFamily="34" charset="0"/>
              <a:buChar char="•"/>
            </a:pPr>
            <a:r>
              <a:rPr lang="en-US" dirty="0">
                <a:solidFill>
                  <a:schemeClr val="accent1">
                    <a:lumMod val="75000"/>
                  </a:schemeClr>
                </a:solidFill>
                <a:latin typeface="Avenir Black" panose="02000503020000020003"/>
              </a:rPr>
              <a:t>If there is a designated greeter, they can use the chat to welcome the member and ask any pertinent questions.</a:t>
            </a:r>
          </a:p>
          <a:p>
            <a:pPr marL="342900" indent="-342900">
              <a:lnSpc>
                <a:spcPct val="150000"/>
              </a:lnSpc>
              <a:buFont typeface="Arial" panose="020B0604020202020204" pitchFamily="34" charset="0"/>
              <a:buChar char="•"/>
            </a:pPr>
            <a:r>
              <a:rPr lang="en-US" dirty="0">
                <a:solidFill>
                  <a:schemeClr val="accent1">
                    <a:lumMod val="75000"/>
                  </a:schemeClr>
                </a:solidFill>
                <a:latin typeface="Avenir Black" panose="02000503020000020003"/>
              </a:rPr>
              <a:t>A sign-in sheet can be created with Google forms, sharing the link in the chat for new guests.</a:t>
            </a:r>
          </a:p>
          <a:p>
            <a:pPr marL="342900" indent="-342900">
              <a:lnSpc>
                <a:spcPct val="150000"/>
              </a:lnSpc>
              <a:buFont typeface="Arial" panose="020B0604020202020204" pitchFamily="34" charset="0"/>
              <a:buChar char="•"/>
            </a:pPr>
            <a:r>
              <a:rPr lang="en-US" dirty="0">
                <a:solidFill>
                  <a:schemeClr val="accent1">
                    <a:lumMod val="75000"/>
                  </a:schemeClr>
                </a:solidFill>
                <a:latin typeface="Avenir Black" panose="02000503020000020003"/>
              </a:rPr>
              <a:t>For new guests, voice placement can be done in a separate breakout room during warmups or social time.</a:t>
            </a:r>
          </a:p>
          <a:p>
            <a:pPr marL="342900" indent="-342900">
              <a:lnSpc>
                <a:spcPct val="150000"/>
              </a:lnSpc>
              <a:buFont typeface="Arial" panose="020B0604020202020204" pitchFamily="34" charset="0"/>
              <a:buChar char="•"/>
            </a:pPr>
            <a:r>
              <a:rPr lang="en-US" dirty="0">
                <a:solidFill>
                  <a:schemeClr val="accent1">
                    <a:lumMod val="75000"/>
                  </a:schemeClr>
                </a:solidFill>
                <a:latin typeface="Avenir Black" panose="02000503020000020003"/>
              </a:rPr>
              <a:t>There should be a built-in time during rehearsals for the membership team or greeter to introduce guests.</a:t>
            </a:r>
          </a:p>
          <a:p>
            <a:pPr marL="342900" indent="-342900">
              <a:lnSpc>
                <a:spcPct val="150000"/>
              </a:lnSpc>
              <a:buFont typeface="Arial" panose="020B0604020202020204" pitchFamily="34" charset="0"/>
              <a:buChar char="•"/>
            </a:pPr>
            <a:r>
              <a:rPr lang="en-US" dirty="0">
                <a:solidFill>
                  <a:schemeClr val="accent1">
                    <a:lumMod val="75000"/>
                  </a:schemeClr>
                </a:solidFill>
                <a:latin typeface="Avenir Black" panose="02000503020000020003"/>
              </a:rPr>
              <a:t>Sheet music can be shared via screen share or other designated method.</a:t>
            </a:r>
            <a:endParaRPr lang="en-US" dirty="0"/>
          </a:p>
          <a:p>
            <a:endParaRPr lang="en-US" dirty="0"/>
          </a:p>
          <a:p>
            <a:endParaRPr lang="en-US" dirty="0"/>
          </a:p>
          <a:p>
            <a:endParaRPr lang="en-US" dirty="0"/>
          </a:p>
          <a:p>
            <a:endParaRPr lang="en-US" dirty="0"/>
          </a:p>
          <a:p>
            <a:endParaRPr lang="en-US" dirty="0"/>
          </a:p>
          <a:p>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83040" y="1441048"/>
            <a:ext cx="2990209" cy="3015882"/>
          </a:xfrm>
          <a:prstGeom prst="rect">
            <a:avLst/>
          </a:prstGeom>
        </p:spPr>
      </p:pic>
    </p:spTree>
    <p:extLst>
      <p:ext uri="{BB962C8B-B14F-4D97-AF65-F5344CB8AC3E}">
        <p14:creationId xmlns:p14="http://schemas.microsoft.com/office/powerpoint/2010/main" val="1520723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fade">
                                      <p:cBhvr>
                                        <p:cTn id="14" dur="1000"/>
                                        <p:tgtEl>
                                          <p:spTgt spid="8">
                                            <p:txEl>
                                              <p:pRg st="1" end="1"/>
                                            </p:txEl>
                                          </p:spTgt>
                                        </p:tgtEl>
                                      </p:cBhvr>
                                    </p:animEffect>
                                    <p:anim calcmode="lin" valueType="num">
                                      <p:cBhvr>
                                        <p:cTn id="15"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Effect transition="in" filter="fade">
                                      <p:cBhvr>
                                        <p:cTn id="21" dur="1000"/>
                                        <p:tgtEl>
                                          <p:spTgt spid="8">
                                            <p:txEl>
                                              <p:pRg st="2" end="2"/>
                                            </p:txEl>
                                          </p:spTgt>
                                        </p:tgtEl>
                                      </p:cBhvr>
                                    </p:animEffect>
                                    <p:anim calcmode="lin" valueType="num">
                                      <p:cBhvr>
                                        <p:cTn id="22"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xEl>
                                              <p:pRg st="3" end="3"/>
                                            </p:txEl>
                                          </p:spTgt>
                                        </p:tgtEl>
                                        <p:attrNameLst>
                                          <p:attrName>style.visibility</p:attrName>
                                        </p:attrNameLst>
                                      </p:cBhvr>
                                      <p:to>
                                        <p:strVal val="visible"/>
                                      </p:to>
                                    </p:set>
                                    <p:animEffect transition="in" filter="fade">
                                      <p:cBhvr>
                                        <p:cTn id="28" dur="1000"/>
                                        <p:tgtEl>
                                          <p:spTgt spid="8">
                                            <p:txEl>
                                              <p:pRg st="3" end="3"/>
                                            </p:txEl>
                                          </p:spTgt>
                                        </p:tgtEl>
                                      </p:cBhvr>
                                    </p:animEffect>
                                    <p:anim calcmode="lin" valueType="num">
                                      <p:cBhvr>
                                        <p:cTn id="29"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8">
                                            <p:txEl>
                                              <p:pRg st="4" end="4"/>
                                            </p:txEl>
                                          </p:spTgt>
                                        </p:tgtEl>
                                        <p:attrNameLst>
                                          <p:attrName>style.visibility</p:attrName>
                                        </p:attrNameLst>
                                      </p:cBhvr>
                                      <p:to>
                                        <p:strVal val="visible"/>
                                      </p:to>
                                    </p:set>
                                    <p:animEffect transition="in" filter="fade">
                                      <p:cBhvr>
                                        <p:cTn id="35" dur="1000"/>
                                        <p:tgtEl>
                                          <p:spTgt spid="8">
                                            <p:txEl>
                                              <p:pRg st="4" end="4"/>
                                            </p:txEl>
                                          </p:spTgt>
                                        </p:tgtEl>
                                      </p:cBhvr>
                                    </p:animEffect>
                                    <p:anim calcmode="lin" valueType="num">
                                      <p:cBhvr>
                                        <p:cTn id="36"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8">
                                            <p:txEl>
                                              <p:pRg st="5" end="5"/>
                                            </p:txEl>
                                          </p:spTgt>
                                        </p:tgtEl>
                                        <p:attrNameLst>
                                          <p:attrName>style.visibility</p:attrName>
                                        </p:attrNameLst>
                                      </p:cBhvr>
                                      <p:to>
                                        <p:strVal val="visible"/>
                                      </p:to>
                                    </p:set>
                                    <p:animEffect transition="in" filter="fade">
                                      <p:cBhvr>
                                        <p:cTn id="42" dur="1000"/>
                                        <p:tgtEl>
                                          <p:spTgt spid="8">
                                            <p:txEl>
                                              <p:pRg st="5" end="5"/>
                                            </p:txEl>
                                          </p:spTgt>
                                        </p:tgtEl>
                                      </p:cBhvr>
                                    </p:animEffect>
                                    <p:anim calcmode="lin" valueType="num">
                                      <p:cBhvr>
                                        <p:cTn id="43" dur="10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8">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C0F4C3B-907F-3643-87F5-557191D619D2}"/>
              </a:ext>
            </a:extLst>
          </p:cNvPr>
          <p:cNvPicPr>
            <a:picLocks noChangeAspect="1"/>
          </p:cNvPicPr>
          <p:nvPr/>
        </p:nvPicPr>
        <p:blipFill>
          <a:blip r:embed="rId2"/>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xmlns="" id="{95D98522-D88B-4FFB-9A64-BFC756EF1FB3}"/>
              </a:ext>
            </a:extLst>
          </p:cNvPr>
          <p:cNvSpPr txBox="1"/>
          <p:nvPr/>
        </p:nvSpPr>
        <p:spPr>
          <a:xfrm>
            <a:off x="511275" y="412955"/>
            <a:ext cx="11385755" cy="461665"/>
          </a:xfrm>
          <a:prstGeom prst="rect">
            <a:avLst/>
          </a:prstGeom>
          <a:noFill/>
        </p:spPr>
        <p:txBody>
          <a:bodyPr wrap="square" rtlCol="0">
            <a:spAutoFit/>
          </a:bodyPr>
          <a:lstStyle/>
          <a:p>
            <a:r>
              <a:rPr lang="en-US" sz="2400" b="1" dirty="0">
                <a:solidFill>
                  <a:schemeClr val="accent1">
                    <a:lumMod val="75000"/>
                  </a:schemeClr>
                </a:solidFill>
                <a:latin typeface="Avenir Black"/>
              </a:rPr>
              <a:t>Voice Placement . . .</a:t>
            </a:r>
            <a:endParaRPr lang="en-US" dirty="0">
              <a:solidFill>
                <a:schemeClr val="accent1">
                  <a:lumMod val="75000"/>
                </a:schemeClr>
              </a:solidFill>
              <a:latin typeface="Avenir Black"/>
            </a:endParaRPr>
          </a:p>
        </p:txBody>
      </p:sp>
      <p:sp>
        <p:nvSpPr>
          <p:cNvPr id="8" name="TextBox 7">
            <a:extLst>
              <a:ext uri="{FF2B5EF4-FFF2-40B4-BE49-F238E27FC236}">
                <a16:creationId xmlns:a16="http://schemas.microsoft.com/office/drawing/2014/main" xmlns="" id="{E4FA85C8-3FBD-45CF-B334-8B2A158615DF}"/>
              </a:ext>
            </a:extLst>
          </p:cNvPr>
          <p:cNvSpPr txBox="1"/>
          <p:nvPr/>
        </p:nvSpPr>
        <p:spPr>
          <a:xfrm>
            <a:off x="519846" y="1185560"/>
            <a:ext cx="7375457" cy="3785652"/>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2000" dirty="0">
                <a:solidFill>
                  <a:schemeClr val="accent1">
                    <a:lumMod val="75000"/>
                  </a:schemeClr>
                </a:solidFill>
                <a:latin typeface="Avenir Black" panose="02000503020000020003"/>
              </a:rPr>
              <a:t>Conducted by a music team member or the director.</a:t>
            </a:r>
          </a:p>
          <a:p>
            <a:pPr marL="342900" indent="-342900">
              <a:lnSpc>
                <a:spcPct val="150000"/>
              </a:lnSpc>
              <a:buFont typeface="Arial" panose="020B0604020202020204" pitchFamily="34" charset="0"/>
              <a:buChar char="•"/>
            </a:pPr>
            <a:r>
              <a:rPr lang="en-US" sz="2000" dirty="0">
                <a:solidFill>
                  <a:schemeClr val="accent1">
                    <a:lumMod val="75000"/>
                  </a:schemeClr>
                </a:solidFill>
                <a:latin typeface="Avenir Black" panose="02000503020000020003"/>
              </a:rPr>
              <a:t>Simple voice exercise or well-known song.</a:t>
            </a:r>
          </a:p>
          <a:p>
            <a:pPr marL="342900" indent="-342900">
              <a:lnSpc>
                <a:spcPct val="150000"/>
              </a:lnSpc>
              <a:buFont typeface="Arial" panose="020B0604020202020204" pitchFamily="34" charset="0"/>
              <a:buChar char="•"/>
            </a:pPr>
            <a:r>
              <a:rPr lang="en-US" sz="2000" dirty="0">
                <a:solidFill>
                  <a:schemeClr val="accent1">
                    <a:lumMod val="75000"/>
                  </a:schemeClr>
                </a:solidFill>
                <a:latin typeface="Avenir Black" panose="02000503020000020003"/>
              </a:rPr>
              <a:t>Include conversation in which the guest can outline their vocal background.</a:t>
            </a:r>
          </a:p>
          <a:p>
            <a:pPr marL="342900" indent="-342900">
              <a:lnSpc>
                <a:spcPct val="150000"/>
              </a:lnSpc>
              <a:buFont typeface="Arial" panose="020B0604020202020204" pitchFamily="34" charset="0"/>
              <a:buChar char="•"/>
            </a:pPr>
            <a:r>
              <a:rPr lang="en-US" sz="2000" dirty="0">
                <a:solidFill>
                  <a:schemeClr val="accent1">
                    <a:lumMod val="75000"/>
                  </a:schemeClr>
                </a:solidFill>
                <a:latin typeface="Avenir Black" panose="02000503020000020003"/>
              </a:rPr>
              <a:t>Short explanation of the barbershop art form.</a:t>
            </a:r>
          </a:p>
          <a:p>
            <a:pPr marL="342900" indent="-342900">
              <a:lnSpc>
                <a:spcPct val="150000"/>
              </a:lnSpc>
              <a:buFont typeface="Arial" panose="020B0604020202020204" pitchFamily="34" charset="0"/>
              <a:buChar char="•"/>
            </a:pPr>
            <a:r>
              <a:rPr lang="en-US" sz="2000" dirty="0">
                <a:solidFill>
                  <a:schemeClr val="accent1">
                    <a:lumMod val="75000"/>
                  </a:schemeClr>
                </a:solidFill>
                <a:latin typeface="Avenir Black" panose="02000503020000020003"/>
              </a:rPr>
              <a:t>Positive and realistic feedback.</a:t>
            </a:r>
          </a:p>
          <a:p>
            <a:pPr marL="342900" indent="-342900">
              <a:lnSpc>
                <a:spcPct val="150000"/>
              </a:lnSpc>
              <a:buFont typeface="Arial" panose="020B0604020202020204" pitchFamily="34" charset="0"/>
              <a:buChar char="•"/>
            </a:pPr>
            <a:r>
              <a:rPr lang="en-US" sz="2000" dirty="0">
                <a:solidFill>
                  <a:schemeClr val="accent1">
                    <a:lumMod val="75000"/>
                  </a:schemeClr>
                </a:solidFill>
                <a:latin typeface="Avenir Black" panose="02000503020000020003"/>
              </a:rPr>
              <a:t>Results in suggested voice part during the rehearsal, along with a riser buddy assignment</a:t>
            </a:r>
            <a:endParaRPr lang="en-US" dirty="0"/>
          </a:p>
        </p:txBody>
      </p:sp>
      <p:sp>
        <p:nvSpPr>
          <p:cNvPr id="10" name="TextBox 9">
            <a:extLst>
              <a:ext uri="{FF2B5EF4-FFF2-40B4-BE49-F238E27FC236}">
                <a16:creationId xmlns:a16="http://schemas.microsoft.com/office/drawing/2014/main" xmlns="" id="{09499C1B-CF54-4530-B4D9-AEDD37D505EE}"/>
              </a:ext>
            </a:extLst>
          </p:cNvPr>
          <p:cNvSpPr txBox="1"/>
          <p:nvPr/>
        </p:nvSpPr>
        <p:spPr>
          <a:xfrm>
            <a:off x="7895303" y="1071716"/>
            <a:ext cx="1086471" cy="369332"/>
          </a:xfrm>
          <a:prstGeom prst="rect">
            <a:avLst/>
          </a:prstGeom>
          <a:noFill/>
        </p:spPr>
        <p:txBody>
          <a:bodyPr wrap="square" rtlCol="0">
            <a:spAutoFit/>
          </a:bodyPr>
          <a:lstStyle/>
          <a:p>
            <a:pPr algn="ctr"/>
            <a:r>
              <a:rPr lang="en-US" i="1" dirty="0">
                <a:solidFill>
                  <a:schemeClr val="bg1"/>
                </a:solidFill>
              </a:rPr>
              <a:t>photo</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7054" y="1620065"/>
            <a:ext cx="4488863" cy="3172130"/>
          </a:xfrm>
          <a:prstGeom prst="rect">
            <a:avLst/>
          </a:prstGeom>
        </p:spPr>
      </p:pic>
    </p:spTree>
    <p:extLst>
      <p:ext uri="{BB962C8B-B14F-4D97-AF65-F5344CB8AC3E}">
        <p14:creationId xmlns:p14="http://schemas.microsoft.com/office/powerpoint/2010/main" val="2486879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615</TotalTime>
  <Words>1310</Words>
  <Application>Microsoft Office PowerPoint</Application>
  <PresentationFormat>Widescreen</PresentationFormat>
  <Paragraphs>152</Paragraphs>
  <Slides>17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Avenir Black</vt:lpstr>
      <vt:lpstr>Avenir Book</vt:lpstr>
      <vt:lpstr>Calibri</vt:lpstr>
      <vt:lpstr>Calibri Light</vt:lpstr>
      <vt:lpstr>Office Theme</vt:lpstr>
      <vt:lpstr>Virtual Global Open House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Jen</cp:lastModifiedBy>
  <cp:revision>55</cp:revision>
  <dcterms:created xsi:type="dcterms:W3CDTF">2019-06-26T16:38:02Z</dcterms:created>
  <dcterms:modified xsi:type="dcterms:W3CDTF">2020-09-11T20:01:43Z</dcterms:modified>
</cp:coreProperties>
</file>